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8" r:id="rId5"/>
    <p:sldId id="261" r:id="rId6"/>
    <p:sldId id="485" r:id="rId7"/>
    <p:sldId id="486" r:id="rId8"/>
    <p:sldId id="487" r:id="rId9"/>
    <p:sldId id="488" r:id="rId10"/>
    <p:sldId id="489" r:id="rId11"/>
    <p:sldId id="263" r:id="rId12"/>
    <p:sldId id="262" r:id="rId13"/>
    <p:sldId id="268" r:id="rId14"/>
    <p:sldId id="269" r:id="rId15"/>
    <p:sldId id="279" r:id="rId16"/>
    <p:sldId id="266" r:id="rId17"/>
    <p:sldId id="277" r:id="rId18"/>
    <p:sldId id="359" r:id="rId19"/>
    <p:sldId id="362" r:id="rId20"/>
    <p:sldId id="363" r:id="rId21"/>
    <p:sldId id="483" r:id="rId22"/>
    <p:sldId id="427" r:id="rId23"/>
    <p:sldId id="491" r:id="rId24"/>
    <p:sldId id="462" r:id="rId25"/>
    <p:sldId id="466" r:id="rId26"/>
    <p:sldId id="498" r:id="rId27"/>
    <p:sldId id="499" r:id="rId28"/>
    <p:sldId id="492" r:id="rId29"/>
    <p:sldId id="493" r:id="rId30"/>
    <p:sldId id="484" r:id="rId31"/>
    <p:sldId id="270" r:id="rId32"/>
    <p:sldId id="271" r:id="rId33"/>
    <p:sldId id="272" r:id="rId34"/>
    <p:sldId id="273" r:id="rId35"/>
    <p:sldId id="275" r:id="rId36"/>
    <p:sldId id="274" r:id="rId37"/>
    <p:sldId id="490" r:id="rId38"/>
    <p:sldId id="494" r:id="rId39"/>
    <p:sldId id="495" r:id="rId40"/>
    <p:sldId id="496" r:id="rId41"/>
    <p:sldId id="497" r:id="rId42"/>
    <p:sldId id="468" r:id="rId43"/>
    <p:sldId id="267" r:id="rId44"/>
    <p:sldId id="475" r:id="rId45"/>
    <p:sldId id="476" r:id="rId46"/>
    <p:sldId id="477" r:id="rId47"/>
    <p:sldId id="478" r:id="rId48"/>
    <p:sldId id="479" r:id="rId49"/>
    <p:sldId id="480" r:id="rId50"/>
    <p:sldId id="48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  <a:srgbClr val="000000"/>
    <a:srgbClr val="C9C9C9"/>
    <a:srgbClr val="BAC1EC"/>
    <a:srgbClr val="DB6D32"/>
    <a:srgbClr val="8C9AAC"/>
    <a:srgbClr val="F3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 autoAdjust="0"/>
    <p:restoredTop sz="83673"/>
  </p:normalViewPr>
  <p:slideViewPr>
    <p:cSldViewPr snapToGrid="0">
      <p:cViewPr varScale="1">
        <p:scale>
          <a:sx n="102" d="100"/>
          <a:sy n="102" d="100"/>
        </p:scale>
        <p:origin x="1328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1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519A0-78CB-4E85-BDD7-0175329041AC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04B4-5DD0-4898-8F9C-518F62E77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926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DF4F-FAE4-4E7A-B003-7AAF79F14F3C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2FB45-5863-49D1-8926-D42AE452A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02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2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7D3A-53C5-436C-98E7-077C76BAA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good user experience is both for developer and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high-level means that it is bad (slow) at low-level things like loops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commands that do a lot of work are efficient,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commands that do little work are inefficient, e.g. advance iteration in a loop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inherent to interpreted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of modules these modules build on NumPy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need to learn a different array or matrix interface for each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need for conversion to interface modules with </a:t>
            </a:r>
            <a:r>
              <a:rPr lang="en-GB" dirty="0" err="1"/>
              <a:t>eachother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8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bio-engineering department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C++ template library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nobody knew C++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 wrote a master application that parses an input file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writing input files was tedious (e.g. set initial position of all particles)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adding features was even worse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at some point we started to use Python scripts to compose the input files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Eventually we realized that it would be much practical if we could access </a:t>
            </a:r>
            <a:r>
              <a:rPr lang="en-GB" dirty="0" err="1"/>
              <a:t>MPact</a:t>
            </a:r>
            <a:r>
              <a:rPr lang="en-GB" dirty="0"/>
              <a:t> functionality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12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like the term prototyping language. a prototype is </a:t>
            </a:r>
            <a:r>
              <a:rPr lang="en-GB" dirty="0" err="1"/>
              <a:t>sth</a:t>
            </a:r>
            <a:r>
              <a:rPr lang="en-GB" dirty="0"/>
              <a:t> you build to see if your idea works. if it works you throw it away and rebuild it in the right way, otherwise, you throw it away and forget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30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why do you need a strategy?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zeljco</a:t>
            </a:r>
            <a:r>
              <a:rPr lang="en-GB" dirty="0"/>
              <a:t> story: 10000 lines of </a:t>
            </a:r>
            <a:r>
              <a:rPr lang="en-GB" dirty="0" err="1"/>
              <a:t>fortran</a:t>
            </a:r>
            <a:r>
              <a:rPr lang="en-GB" dirty="0"/>
              <a:t> code that must be in production in two weeks, and a bug…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concern is not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concern is get correct results as quick as possible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thus with minimal coding efforts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that is why Python is a good choice: it eases programming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your second concern is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once things work do some optimization so you can run it on our clusters without wasting MW of electricity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that is why Python is a good choice: it gives you tools with which you can squeeze out every bit of performance in your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a bonus you get a flexible and reusable framework for solving your research problem.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 course of your research you will probably discover or methods to solve your problem, other algorithms, different models for your problem,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framework lets you add them with ease.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2FB45-5863-49D1-8926-D42AE452AB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7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648" y="392643"/>
            <a:ext cx="1844351" cy="718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985" y="-3456972"/>
            <a:ext cx="3833929" cy="12198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52396" y="6352792"/>
            <a:ext cx="2743200" cy="365125"/>
          </a:xfrm>
          <a:prstGeom prst="rect">
            <a:avLst/>
          </a:prstGeom>
        </p:spPr>
        <p:txBody>
          <a:bodyPr/>
          <a:lstStyle/>
          <a:p>
            <a:fld id="{12D417FB-DB75-4510-8AD7-5416595AADD8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8610599" y="6356350"/>
            <a:ext cx="212124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8" name="Rectangle 6"/>
          <p:cNvSpPr/>
          <p:nvPr userDrawn="1"/>
        </p:nvSpPr>
        <p:spPr>
          <a:xfrm flipH="1">
            <a:off x="0" y="4725859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95568"/>
            <a:ext cx="12192000" cy="2162432"/>
          </a:xfrm>
          <a:custGeom>
            <a:avLst/>
            <a:gdLst>
              <a:gd name="connsiteX0" fmla="*/ 0 w 12192000"/>
              <a:gd name="connsiteY0" fmla="*/ 0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0 h 2162432"/>
              <a:gd name="connsiteX0" fmla="*/ 0 w 12192000"/>
              <a:gd name="connsiteY0" fmla="*/ 1169773 h 2162432"/>
              <a:gd name="connsiteX1" fmla="*/ 12192000 w 12192000"/>
              <a:gd name="connsiteY1" fmla="*/ 0 h 2162432"/>
              <a:gd name="connsiteX2" fmla="*/ 12192000 w 12192000"/>
              <a:gd name="connsiteY2" fmla="*/ 2162432 h 2162432"/>
              <a:gd name="connsiteX3" fmla="*/ 0 w 12192000"/>
              <a:gd name="connsiteY3" fmla="*/ 2162432 h 2162432"/>
              <a:gd name="connsiteX4" fmla="*/ 0 w 12192000"/>
              <a:gd name="connsiteY4" fmla="*/ 1169773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162432">
                <a:moveTo>
                  <a:pt x="0" y="1169773"/>
                </a:moveTo>
                <a:lnTo>
                  <a:pt x="12192000" y="0"/>
                </a:lnTo>
                <a:lnTo>
                  <a:pt x="12192000" y="2162432"/>
                </a:lnTo>
                <a:lnTo>
                  <a:pt x="0" y="2162432"/>
                </a:lnTo>
                <a:lnTo>
                  <a:pt x="0" y="1169773"/>
                </a:lnTo>
                <a:close/>
              </a:path>
            </a:pathLst>
          </a:custGeom>
          <a:solidFill>
            <a:srgbClr val="DB6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5970673"/>
            <a:ext cx="3997596" cy="71077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347648" y="6245614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FlandersArtSans-Medium" panose="00000600000000000000" pitchFamily="2" charset="0"/>
              </a:rPr>
              <a:t>vscentrum</a:t>
            </a:r>
            <a:r>
              <a:rPr lang="en-US" dirty="0">
                <a:solidFill>
                  <a:schemeClr val="bg2"/>
                </a:solidFill>
              </a:rPr>
              <a:t>.be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1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968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3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843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vscentrum.be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9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D250F-48F0-45C7-A90C-073734C2740A}" type="datetime1">
              <a:rPr lang="nl-BE" smtClean="0"/>
              <a:t>17/03/2021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838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9788-F451-4A6F-98CA-3E38B464C43D}" type="datetime1">
              <a:rPr lang="nl-BE" smtClean="0"/>
              <a:t>17/03/2021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0806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720" y="6130213"/>
            <a:ext cx="12188280" cy="727788"/>
          </a:xfrm>
          <a:custGeom>
            <a:avLst/>
            <a:gdLst>
              <a:gd name="connsiteX0" fmla="*/ 0 w 12192000"/>
              <a:gd name="connsiteY0" fmla="*/ 0 h 1268963"/>
              <a:gd name="connsiteX1" fmla="*/ 12192000 w 12192000"/>
              <a:gd name="connsiteY1" fmla="*/ 0 h 1268963"/>
              <a:gd name="connsiteX2" fmla="*/ 12192000 w 12192000"/>
              <a:gd name="connsiteY2" fmla="*/ 1268963 h 1268963"/>
              <a:gd name="connsiteX3" fmla="*/ 0 w 12192000"/>
              <a:gd name="connsiteY3" fmla="*/ 1268963 h 1268963"/>
              <a:gd name="connsiteX4" fmla="*/ 0 w 12192000"/>
              <a:gd name="connsiteY4" fmla="*/ 0 h 1268963"/>
              <a:gd name="connsiteX0" fmla="*/ 0 w 12210662"/>
              <a:gd name="connsiteY0" fmla="*/ 877077 h 1268963"/>
              <a:gd name="connsiteX1" fmla="*/ 12210662 w 12210662"/>
              <a:gd name="connsiteY1" fmla="*/ 0 h 1268963"/>
              <a:gd name="connsiteX2" fmla="*/ 12210662 w 12210662"/>
              <a:gd name="connsiteY2" fmla="*/ 1268963 h 1268963"/>
              <a:gd name="connsiteX3" fmla="*/ 18662 w 12210662"/>
              <a:gd name="connsiteY3" fmla="*/ 1268963 h 1268963"/>
              <a:gd name="connsiteX4" fmla="*/ 0 w 12210662"/>
              <a:gd name="connsiteY4" fmla="*/ 877077 h 1268963"/>
              <a:gd name="connsiteX0" fmla="*/ 0 w 12210662"/>
              <a:gd name="connsiteY0" fmla="*/ 335902 h 727788"/>
              <a:gd name="connsiteX1" fmla="*/ 12210662 w 12210662"/>
              <a:gd name="connsiteY1" fmla="*/ 0 h 727788"/>
              <a:gd name="connsiteX2" fmla="*/ 12210662 w 12210662"/>
              <a:gd name="connsiteY2" fmla="*/ 727788 h 727788"/>
              <a:gd name="connsiteX3" fmla="*/ 18662 w 12210662"/>
              <a:gd name="connsiteY3" fmla="*/ 727788 h 727788"/>
              <a:gd name="connsiteX4" fmla="*/ 0 w 12210662"/>
              <a:gd name="connsiteY4" fmla="*/ 335902 h 727788"/>
              <a:gd name="connsiteX0" fmla="*/ 933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9330 w 12192000"/>
              <a:gd name="connsiteY4" fmla="*/ 335902 h 727788"/>
              <a:gd name="connsiteX0" fmla="*/ 3720 w 12192000"/>
              <a:gd name="connsiteY0" fmla="*/ 335902 h 727788"/>
              <a:gd name="connsiteX1" fmla="*/ 12192000 w 12192000"/>
              <a:gd name="connsiteY1" fmla="*/ 0 h 727788"/>
              <a:gd name="connsiteX2" fmla="*/ 12192000 w 12192000"/>
              <a:gd name="connsiteY2" fmla="*/ 727788 h 727788"/>
              <a:gd name="connsiteX3" fmla="*/ 0 w 12192000"/>
              <a:gd name="connsiteY3" fmla="*/ 727788 h 727788"/>
              <a:gd name="connsiteX4" fmla="*/ 3720 w 12192000"/>
              <a:gd name="connsiteY4" fmla="*/ 335902 h 727788"/>
              <a:gd name="connsiteX0" fmla="*/ 0 w 12188280"/>
              <a:gd name="connsiteY0" fmla="*/ 335902 h 727788"/>
              <a:gd name="connsiteX1" fmla="*/ 12188280 w 12188280"/>
              <a:gd name="connsiteY1" fmla="*/ 0 h 727788"/>
              <a:gd name="connsiteX2" fmla="*/ 12188280 w 12188280"/>
              <a:gd name="connsiteY2" fmla="*/ 727788 h 727788"/>
              <a:gd name="connsiteX3" fmla="*/ 1890 w 12188280"/>
              <a:gd name="connsiteY3" fmla="*/ 727788 h 727788"/>
              <a:gd name="connsiteX4" fmla="*/ 0 w 12188280"/>
              <a:gd name="connsiteY4" fmla="*/ 335902 h 7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280" h="727788">
                <a:moveTo>
                  <a:pt x="0" y="335902"/>
                </a:moveTo>
                <a:lnTo>
                  <a:pt x="12188280" y="0"/>
                </a:lnTo>
                <a:lnTo>
                  <a:pt x="12188280" y="727788"/>
                </a:lnTo>
                <a:lnTo>
                  <a:pt x="1890" y="727788"/>
                </a:lnTo>
                <a:lnTo>
                  <a:pt x="0" y="3359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5A1C33-475D-474A-A037-DDAF3DC7A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39" y="6229445"/>
            <a:ext cx="1426467" cy="5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blog/2013/06/15/numba-vs-cython-take-2/" TargetMode="External"/><Relationship Id="rId2" Type="http://schemas.openxmlformats.org/officeDocument/2006/relationships/hyperlink" Target="http://jakevdp.github.io/blog/2012/08/24/numba-vs-cython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figure/Debugging-both-C-extensions-and-Python-code-with-gdb-and-pdb_fig2_220307949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doku.lrz.de/display/PUBLIC/Materials+-+Programming+with+Fortran?preview=/25559045/25559048/Fortran_3day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hyperlink" Target="https://github.com/pybind/pybind1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ig.org/" TargetMode="External"/><Relationship Id="rId5" Type="http://schemas.openxmlformats.org/officeDocument/2006/relationships/hyperlink" Target="https://github.com/etijskens/et-micc" TargetMode="External"/><Relationship Id="rId4" Type="http://schemas.openxmlformats.org/officeDocument/2006/relationships/hyperlink" Target="http://eigen.tuxfamily.org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micc.readthedocs.org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esting.net/framework/unittest/unittest-introduction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jbex/training-materia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index.html#library-inde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72051"/>
            <a:ext cx="9144000" cy="195904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400" dirty="0"/>
              <a:t>Software Development </a:t>
            </a:r>
            <a:br>
              <a:rPr lang="en-US" sz="4400" dirty="0"/>
            </a:br>
            <a:r>
              <a:rPr lang="en-US" sz="4400" dirty="0"/>
              <a:t>for Researchers</a:t>
            </a:r>
            <a:br>
              <a:rPr lang="en-US" sz="4400" dirty="0"/>
            </a:br>
            <a:r>
              <a:rPr lang="en-US" sz="4400" dirty="0"/>
              <a:t>-----------------------------</a:t>
            </a:r>
            <a:br>
              <a:rPr lang="en-US" dirty="0"/>
            </a:br>
            <a:r>
              <a:rPr lang="en-US" sz="4400" dirty="0"/>
              <a:t>High Performance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11419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rgbClr val="C9C9C9"/>
                </a:solidFill>
              </a:rPr>
              <a:t>Engel</a:t>
            </a:r>
            <a:r>
              <a:rPr lang="en-US" sz="2800" dirty="0"/>
              <a:t>bert Tijskens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14ED5-DAD7-194D-B26F-846919ABC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406" b="16518"/>
          <a:stretch/>
        </p:blipFill>
        <p:spPr>
          <a:xfrm>
            <a:off x="4951185" y="2875099"/>
            <a:ext cx="2289629" cy="22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8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212365" cy="419989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use of </a:t>
            </a:r>
            <a:r>
              <a:rPr lang="en-US" sz="2000" b="1" dirty="0">
                <a:solidFill>
                  <a:srgbClr val="C00000"/>
                </a:solidFill>
              </a:rPr>
              <a:t>modules</a:t>
            </a:r>
            <a:r>
              <a:rPr lang="en-US" sz="2000" dirty="0"/>
              <a:t> is so practical and natural to Python that researchers do not so often feel the need to reinvent wheels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The number of novices that have written their own (inefficient) linear algebra routines in Fortran/C/C++ approaches infinity.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Fortran/C/C++ tutorials and books usually focus on syntax, not on using third party libraries. Using libraries in Fortran is a matter of the linker, not a language feature. Python is very different in that respect.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Python impregnates you with the idea that you need modules to get things done and by using them you usually get things done efficiently!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fr-FR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99C5D1-F558-7E42-8BFC-9BCFD2ABF670}"/>
              </a:ext>
            </a:extLst>
          </p:cNvPr>
          <p:cNvGrpSpPr/>
          <p:nvPr/>
        </p:nvGrpSpPr>
        <p:grpSpPr>
          <a:xfrm>
            <a:off x="7102257" y="1019239"/>
            <a:ext cx="2645514" cy="5187951"/>
            <a:chOff x="7052153" y="681037"/>
            <a:chExt cx="2645514" cy="51879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FFC7DE-A121-D74F-BB6D-6543716B6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2153" y="4039232"/>
              <a:ext cx="2645514" cy="1829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8FF6FC-F0D4-244A-BF36-D1B846E2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2153" y="681037"/>
              <a:ext cx="2645514" cy="17114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411CC2-FA28-6542-A5FC-2AF923BB9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2153" y="2392451"/>
              <a:ext cx="2645514" cy="1646781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DE3B9B-048D-DC46-94B0-EF45834F2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978" y="2057400"/>
            <a:ext cx="1901435" cy="41998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rgbClr val="C00000"/>
                </a:solidFill>
              </a:rPr>
              <a:t>The </a:t>
            </a:r>
            <a:r>
              <a:rPr lang="fr-FR" sz="1800" dirty="0" err="1">
                <a:solidFill>
                  <a:srgbClr val="C00000"/>
                </a:solidFill>
              </a:rPr>
              <a:t>wheel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was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invented</a:t>
            </a:r>
            <a:r>
              <a:rPr lang="fr-FR" sz="1800" dirty="0">
                <a:solidFill>
                  <a:srgbClr val="C00000"/>
                </a:solidFill>
              </a:rPr>
              <a:t> ~8000 </a:t>
            </a:r>
            <a:r>
              <a:rPr lang="fr-FR" sz="1800" dirty="0" err="1">
                <a:solidFill>
                  <a:srgbClr val="C00000"/>
                </a:solidFill>
              </a:rPr>
              <a:t>years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ago</a:t>
            </a:r>
            <a:r>
              <a:rPr lang="fr-FR" sz="1800" dirty="0">
                <a:solidFill>
                  <a:srgbClr val="C00000"/>
                </a:solidFill>
              </a:rPr>
              <a:t>. A lot of </a:t>
            </a:r>
            <a:r>
              <a:rPr lang="fr-FR" sz="1800" dirty="0" err="1">
                <a:solidFill>
                  <a:srgbClr val="C00000"/>
                </a:solidFill>
              </a:rPr>
              <a:t>very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dirty="0" err="1">
                <a:solidFill>
                  <a:srgbClr val="C00000"/>
                </a:solidFill>
              </a:rPr>
              <a:t>clever</a:t>
            </a:r>
            <a:r>
              <a:rPr lang="fr-FR" sz="1800" dirty="0">
                <a:solidFill>
                  <a:srgbClr val="C00000"/>
                </a:solidFill>
              </a:rPr>
              <a:t> people have put effort in </a:t>
            </a:r>
            <a:r>
              <a:rPr lang="fr-FR" sz="1800" dirty="0" err="1">
                <a:solidFill>
                  <a:srgbClr val="C00000"/>
                </a:solidFill>
              </a:rPr>
              <a:t>it</a:t>
            </a:r>
            <a:r>
              <a:rPr lang="fr-FR" sz="1800" dirty="0">
                <a:solidFill>
                  <a:srgbClr val="C00000"/>
                </a:solidFill>
              </a:rPr>
              <a:t> and It </a:t>
            </a:r>
            <a:r>
              <a:rPr lang="fr-FR" sz="1800" dirty="0" err="1">
                <a:solidFill>
                  <a:srgbClr val="C00000"/>
                </a:solidFill>
              </a:rPr>
              <a:t>is</a:t>
            </a:r>
            <a:r>
              <a:rPr lang="fr-FR" sz="1800" dirty="0">
                <a:solidFill>
                  <a:srgbClr val="C00000"/>
                </a:solidFill>
              </a:rPr>
              <a:t> </a:t>
            </a:r>
            <a:r>
              <a:rPr lang="fr-FR" sz="1800" b="1" dirty="0" err="1">
                <a:solidFill>
                  <a:srgbClr val="C00000"/>
                </a:solidFill>
              </a:rPr>
              <a:t>pretty</a:t>
            </a:r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sz="1800" b="1" dirty="0" err="1">
                <a:solidFill>
                  <a:srgbClr val="C00000"/>
                </a:solidFill>
              </a:rPr>
              <a:t>perfect</a:t>
            </a:r>
            <a:r>
              <a:rPr lang="fr-FR" sz="1800" b="1" dirty="0">
                <a:solidFill>
                  <a:srgbClr val="C00000"/>
                </a:solidFill>
              </a:rPr>
              <a:t> </a:t>
            </a:r>
            <a:r>
              <a:rPr lang="fr-FR" sz="1800" dirty="0">
                <a:solidFill>
                  <a:srgbClr val="C00000"/>
                </a:solidFill>
              </a:rPr>
              <a:t>by </a:t>
            </a:r>
            <a:r>
              <a:rPr lang="fr-FR" sz="1800" dirty="0" err="1">
                <a:solidFill>
                  <a:srgbClr val="C00000"/>
                </a:solidFill>
              </a:rPr>
              <a:t>now</a:t>
            </a:r>
            <a:r>
              <a:rPr lang="fr-FR" sz="1800" dirty="0">
                <a:solidFill>
                  <a:srgbClr val="C00000"/>
                </a:solidFill>
              </a:rPr>
              <a:t>. </a:t>
            </a: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Reinventing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will</a:t>
            </a:r>
            <a:r>
              <a:rPr lang="fr-FR" sz="1800" dirty="0"/>
              <a:t> </a:t>
            </a:r>
            <a:r>
              <a:rPr lang="fr-FR" sz="1800" dirty="0" err="1"/>
              <a:t>most</a:t>
            </a:r>
            <a:r>
              <a:rPr lang="fr-FR" sz="1800" dirty="0"/>
              <a:t> </a:t>
            </a:r>
            <a:r>
              <a:rPr lang="fr-FR" sz="1800" dirty="0" err="1"/>
              <a:t>probably</a:t>
            </a:r>
            <a:r>
              <a:rPr lang="fr-FR" sz="1800" dirty="0"/>
              <a:t> not </a:t>
            </a:r>
            <a:r>
              <a:rPr lang="fr-FR" sz="1800" dirty="0" err="1"/>
              <a:t>result</a:t>
            </a:r>
            <a:r>
              <a:rPr lang="fr-FR" sz="1800" dirty="0"/>
              <a:t> in </a:t>
            </a:r>
            <a:r>
              <a:rPr lang="fr-FR" sz="1800" dirty="0" err="1"/>
              <a:t>improvement</a:t>
            </a:r>
            <a:r>
              <a:rPr lang="fr-F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01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for?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4343400" cy="381158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In many ways Python gently pushes you in the right direction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Pleasant programming experience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“The principle of the least surprise”</a:t>
            </a:r>
            <a:endParaRPr lang="fr-FR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11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06FBE33-3F5B-E043-A5FD-3031914F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68895"/>
            <a:ext cx="6172200" cy="41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3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A7D1-9EA7-AD41-B881-CAB95846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409267" cy="1496860"/>
          </a:xfrm>
        </p:spPr>
        <p:txBody>
          <a:bodyPr/>
          <a:lstStyle/>
          <a:p>
            <a:r>
              <a:rPr lang="en-GB" dirty="0"/>
              <a:t>Interesting </a:t>
            </a:r>
            <a:r>
              <a:rPr lang="en-GB" dirty="0">
                <a:solidFill>
                  <a:srgbClr val="929292"/>
                </a:solidFill>
              </a:rPr>
              <a:t>(if not indispensable)</a:t>
            </a:r>
            <a:br>
              <a:rPr lang="en-GB" dirty="0">
                <a:solidFill>
                  <a:srgbClr val="929292"/>
                </a:solidFill>
              </a:rPr>
            </a:br>
            <a:r>
              <a:rPr lang="en-GB" dirty="0"/>
              <a:t>Python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00845-E23A-334C-905A-660949BE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2057400"/>
            <a:ext cx="10515600" cy="3803650"/>
          </a:xfrm>
        </p:spPr>
        <p:txBody>
          <a:bodyPr>
            <a:normAutofit fontScale="85000" lnSpcReduction="20000"/>
          </a:bodyPr>
          <a:lstStyle/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NumPy</a:t>
            </a:r>
            <a:r>
              <a:rPr lang="en-US" dirty="0"/>
              <a:t> 	fast arrays / matrix operations (BLAS-like) / Fast Fourier Transform / mathematical functions defined on arrays / pseudo-random number generation to initialize arrays / simple statistics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SciPy</a:t>
            </a:r>
            <a:r>
              <a:rPr lang="en-US" dirty="0"/>
              <a:t>	more mathematical functions / mathematical &amp; physics constants / numerical integration / ordinary differential equations / optimization / interpolation / signal processing / dense and sparse linear algebra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Pandas</a:t>
            </a:r>
            <a:r>
              <a:rPr lang="en-US" dirty="0"/>
              <a:t>	data science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Mpi4py</a:t>
            </a:r>
            <a:r>
              <a:rPr lang="en-US" dirty="0"/>
              <a:t>	MPI message passing between Python processes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Dask</a:t>
            </a:r>
            <a:r>
              <a:rPr lang="en-US" dirty="0"/>
              <a:t>	parallel computing in Python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matplotlib	</a:t>
            </a:r>
            <a:r>
              <a:rPr lang="en-US" dirty="0"/>
              <a:t>2D and 3D graphics </a:t>
            </a:r>
            <a:r>
              <a:rPr lang="en-US" dirty="0" err="1"/>
              <a:t>à</a:t>
            </a:r>
            <a:r>
              <a:rPr lang="en-US" dirty="0"/>
              <a:t> la MATLAB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sympy</a:t>
            </a:r>
            <a:r>
              <a:rPr lang="en-US" dirty="0"/>
              <a:t>	symbolic mathematics</a:t>
            </a:r>
          </a:p>
          <a:p>
            <a:pPr marL="1423988" indent="-1423988">
              <a:buNone/>
            </a:pPr>
            <a:r>
              <a:rPr lang="en-US" b="1" dirty="0" err="1">
                <a:solidFill>
                  <a:srgbClr val="C00000"/>
                </a:solidFill>
              </a:rPr>
              <a:t>scikit</a:t>
            </a:r>
            <a:r>
              <a:rPr lang="en-US" b="1" dirty="0">
                <a:solidFill>
                  <a:srgbClr val="C00000"/>
                </a:solidFill>
              </a:rPr>
              <a:t>-image</a:t>
            </a:r>
            <a:r>
              <a:rPr lang="en-US" dirty="0"/>
              <a:t>	image processing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h5py</a:t>
            </a:r>
            <a:r>
              <a:rPr lang="en-US" dirty="0"/>
              <a:t>	hdf5 portable file format for (large) scientific datasets</a:t>
            </a:r>
          </a:p>
          <a:p>
            <a:pPr marL="1423988" indent="-1423988">
              <a:buNone/>
            </a:pPr>
            <a:r>
              <a:rPr lang="en-US" b="1" dirty="0">
                <a:solidFill>
                  <a:srgbClr val="C00000"/>
                </a:solidFill>
              </a:rPr>
              <a:t>…</a:t>
            </a:r>
          </a:p>
          <a:p>
            <a:pPr marL="1423988" indent="-1423988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55322-AD25-CF48-92B0-D459A2A5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236BB1-994C-DB4D-89C9-A72FDCA2056E}"/>
              </a:ext>
            </a:extLst>
          </p:cNvPr>
          <p:cNvSpPr txBox="1">
            <a:spLocks/>
          </p:cNvSpPr>
          <p:nvPr/>
        </p:nvSpPr>
        <p:spPr>
          <a:xfrm>
            <a:off x="7338348" y="4669277"/>
            <a:ext cx="4013863" cy="1191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C00000"/>
                </a:solidFill>
              </a:rPr>
              <a:t>many of these modules build on each other</a:t>
            </a:r>
          </a:p>
          <a:p>
            <a:pPr marL="9525" indent="0">
              <a:buFont typeface="Arial" panose="020B0604020202020204" pitchFamily="34" charset="0"/>
              <a:buNone/>
            </a:pPr>
            <a:r>
              <a:rPr lang="en-GB" sz="1700" dirty="0">
                <a:solidFill>
                  <a:srgbClr val="929292"/>
                </a:solidFill>
              </a:rPr>
              <a:t>(their developers did not reinvent wheels)</a:t>
            </a:r>
            <a:endParaRPr lang="en-GB" sz="2200" dirty="0">
              <a:solidFill>
                <a:srgbClr val="9292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9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F11D-34DA-C34F-93EE-2CCB0AC1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MPacts</a:t>
            </a:r>
            <a:r>
              <a:rPr lang="fr-FR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BF40-AAB9-864B-81E8-63AAD7CE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308" y="796463"/>
            <a:ext cx="5040845" cy="4070959"/>
          </a:xfrm>
        </p:spPr>
        <p:txBody>
          <a:bodyPr>
            <a:noAutofit/>
          </a:bodyPr>
          <a:lstStyle/>
          <a:p>
            <a:pPr marL="296863" indent="-285750">
              <a:spcBef>
                <a:spcPts val="0"/>
              </a:spcBef>
            </a:pPr>
            <a:r>
              <a:rPr lang="en-GB" sz="1800" dirty="0"/>
              <a:t>granular dynamics code in C++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Grains (3D shape) instead of atoms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Force range relative to particle size is much shorter than in MD</a:t>
            </a:r>
          </a:p>
          <a:p>
            <a:pPr marL="754063" lvl="2" indent="-285750">
              <a:spcBef>
                <a:spcPts val="0"/>
              </a:spcBef>
            </a:pPr>
            <a:r>
              <a:rPr lang="en-GB" sz="1400" dirty="0"/>
              <a:t>Dissipative forces (friction)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executable reads an input file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adding new features became painful due to the complexity of input file parsing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we wrapped the program’s functionality in a Python module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the input file became a Python script and the Python interpreter is the input parser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adding features was no longer problematic</a:t>
            </a:r>
            <a:endParaRPr lang="en-GB" sz="1400" dirty="0"/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flexibility and user friendliness x 10</a:t>
            </a:r>
          </a:p>
          <a:p>
            <a:pPr marL="296863" indent="-28575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many codes today have a Python wrappers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for a good reason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06BE-F7AB-AC42-BFA4-81E2F73A4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13</a:t>
            </a:fld>
            <a:endParaRPr lang="en-US"/>
          </a:p>
        </p:txBody>
      </p:sp>
      <p:pic>
        <p:nvPicPr>
          <p:cNvPr id="9" name="spheres2000_sheet4.mp4">
            <a:hlinkClick r:id="" action="ppaction://media"/>
            <a:extLst>
              <a:ext uri="{FF2B5EF4-FFF2-40B4-BE49-F238E27FC236}">
                <a16:creationId xmlns:a16="http://schemas.microsoft.com/office/drawing/2014/main" id="{5FDC8744-B5A2-B145-81F8-19E0A11A3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12" y="2249483"/>
            <a:ext cx="5746696" cy="26179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A260BF3-4304-5449-A968-9E2C588D8B79}"/>
              </a:ext>
            </a:extLst>
          </p:cNvPr>
          <p:cNvSpPr txBox="1">
            <a:spLocks/>
          </p:cNvSpPr>
          <p:nvPr/>
        </p:nvSpPr>
        <p:spPr>
          <a:xfrm>
            <a:off x="839788" y="4722311"/>
            <a:ext cx="5743520" cy="898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dirty="0">
              <a:latin typeface="+mn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5EC883-E387-FF4B-9F37-8C2306959F83}"/>
              </a:ext>
            </a:extLst>
          </p:cNvPr>
          <p:cNvSpPr txBox="1">
            <a:spLocks/>
          </p:cNvSpPr>
          <p:nvPr/>
        </p:nvSpPr>
        <p:spPr>
          <a:xfrm>
            <a:off x="836613" y="5110618"/>
            <a:ext cx="10787540" cy="898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/>
              <a:t>The flexibility could even have been better, had the code been designed he other way around: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start out with a high level Python interface and fill in the details in Fortran/C/C++</a:t>
            </a:r>
          </a:p>
          <a:p>
            <a:pPr marL="754063" lvl="2" indent="-285750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In many cases the advantages of Python were discovered after the application program gained popularity</a:t>
            </a:r>
          </a:p>
        </p:txBody>
      </p:sp>
    </p:spTree>
    <p:extLst>
      <p:ext uri="{BB962C8B-B14F-4D97-AF65-F5344CB8AC3E}">
        <p14:creationId xmlns:p14="http://schemas.microsoft.com/office/powerpoint/2010/main" val="32356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005061" cy="197957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Python is extremely useful as 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C00000"/>
                </a:solidFill>
              </a:rPr>
              <a:t>glue</a:t>
            </a:r>
            <a:r>
              <a:rPr lang="en-US" sz="2800" b="1" dirty="0">
                <a:solidFill>
                  <a:srgbClr val="C00000"/>
                </a:solidFill>
              </a:rPr>
              <a:t> language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C00000"/>
                </a:solidFill>
              </a:rPr>
              <a:t>scripting</a:t>
            </a:r>
            <a:r>
              <a:rPr lang="en-US" sz="2800" b="1" dirty="0">
                <a:solidFill>
                  <a:srgbClr val="C00000"/>
                </a:solidFill>
              </a:rPr>
              <a:t> language, 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C00000"/>
                </a:solidFill>
              </a:rPr>
              <a:t>prototyping</a:t>
            </a:r>
            <a:r>
              <a:rPr lang="en-US" sz="2800" b="1" dirty="0">
                <a:solidFill>
                  <a:srgbClr val="C00000"/>
                </a:solidFill>
              </a:rPr>
              <a:t> language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C00000"/>
                </a:solidFill>
              </a:rPr>
              <a:t>programming</a:t>
            </a:r>
            <a:r>
              <a:rPr lang="en-US" sz="2800" b="1" dirty="0">
                <a:solidFill>
                  <a:srgbClr val="C00000"/>
                </a:solidFill>
              </a:rPr>
              <a:t> language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14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789C339-ADA1-264D-8B6B-29F95F415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384" y="2057400"/>
            <a:ext cx="5155004" cy="3803650"/>
          </a:xfrm>
        </p:spPr>
        <p:txBody>
          <a:bodyPr>
            <a:normAutofit/>
          </a:bodyPr>
          <a:lstStyle/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your program becomes programmable</a:t>
            </a:r>
          </a:p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input script vs input file</a:t>
            </a:r>
          </a:p>
          <a:p>
            <a:pPr marL="354013" lvl="2" indent="-173038">
              <a:lnSpc>
                <a:spcPct val="100000"/>
              </a:lnSpc>
              <a:spcBef>
                <a:spcPts val="0"/>
              </a:spcBef>
            </a:pPr>
            <a:r>
              <a:rPr lang="en-GB" sz="2000" dirty="0"/>
              <a:t>immediate interface with all available Python packages </a:t>
            </a:r>
          </a:p>
          <a:p>
            <a:pPr marL="676275" lvl="3" indent="-207963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flexible pre- and post-processing</a:t>
            </a:r>
          </a:p>
          <a:p>
            <a:pPr marL="676275" lvl="3" indent="-207963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flexible composition of a solution strategy</a:t>
            </a:r>
            <a:endParaRPr lang="en-GB" dirty="0"/>
          </a:p>
          <a:p>
            <a:pPr marL="811213" lvl="3" indent="-34290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6B52520-620C-3B4C-9BC5-DDE69B7BDFD4}"/>
              </a:ext>
            </a:extLst>
          </p:cNvPr>
          <p:cNvSpPr txBox="1">
            <a:spLocks/>
          </p:cNvSpPr>
          <p:nvPr/>
        </p:nvSpPr>
        <p:spPr>
          <a:xfrm>
            <a:off x="839788" y="4587327"/>
            <a:ext cx="10515599" cy="1979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Stil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we are stuck on efficiency: as a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language Python can be too slow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5870E7D-CC0A-A243-A54B-EA3ECDFAA14E}"/>
              </a:ext>
            </a:extLst>
          </p:cNvPr>
          <p:cNvSpPr txBox="1">
            <a:spLocks/>
          </p:cNvSpPr>
          <p:nvPr/>
        </p:nvSpPr>
        <p:spPr>
          <a:xfrm>
            <a:off x="1546567" y="5532286"/>
            <a:ext cx="9601166" cy="1125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What are our options to improve performance?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0821" y="1731529"/>
            <a:ext cx="5974713" cy="4524315"/>
          </a:xfrm>
          <a:prstGeom prst="rect">
            <a:avLst/>
          </a:prstGeom>
          <a:solidFill>
            <a:srgbClr val="BAC1EC"/>
          </a:solidFill>
        </p:spPr>
        <p:txBody>
          <a:bodyPr wrap="none" rtlCol="0">
            <a:spAutoFit/>
          </a:bodyPr>
          <a:lstStyle/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def init_matrix(n):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  <a:t># represent matrix as list of lists</a:t>
            </a:r>
            <a:br>
              <a:rPr lang="nl-BE" b="1" dirty="0">
                <a:solidFill>
                  <a:srgbClr val="DB6D32"/>
                </a:solidFill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m = []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for i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m.append([])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for j in range(n): 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m[i].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append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())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return m</a:t>
            </a:r>
          </a:p>
          <a:p>
            <a:endParaRPr lang="nl-BE" b="1" dirty="0">
              <a:latin typeface="Courier New" pitchFamily="49" charset="0"/>
              <a:cs typeface="Courier New" pitchFamily="49" charset="0"/>
            </a:endParaRPr>
          </a:p>
          <a:p>
            <a:r>
              <a:rPr lang="nl-BE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(a, b, c):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n =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(a)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i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j in range(n):</a:t>
            </a:r>
          </a:p>
          <a:p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c[i][j] = 0.0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k in range(n):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            c[i][j] += a[i][k]*b[k][j]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55462" y="4263611"/>
                <a:ext cx="2163349" cy="913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𝐶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462" y="4263611"/>
                <a:ext cx="2163349" cy="913520"/>
              </a:xfrm>
              <a:prstGeom prst="rect">
                <a:avLst/>
              </a:prstGeom>
              <a:blipFill>
                <a:blip r:embed="rId2"/>
                <a:stretch>
                  <a:fillRect l="-6977" t="-76389" b="-15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9D72-2E9D-49B0-8977-41DCCC66C0BB}" type="slidenum">
              <a:rPr lang="nl-BE" smtClean="0"/>
              <a:t>15</a:t>
            </a:fld>
            <a:endParaRPr lang="nl-B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89C17-5BC8-264B-8610-321D25827FFE}"/>
              </a:ext>
            </a:extLst>
          </p:cNvPr>
          <p:cNvSpPr txBox="1"/>
          <p:nvPr/>
        </p:nvSpPr>
        <p:spPr>
          <a:xfrm>
            <a:off x="2032045" y="1959186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× 500 matrices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84497-A894-2C45-85E8-FBA94FE3C7A6}"/>
              </a:ext>
            </a:extLst>
          </p:cNvPr>
          <p:cNvGrpSpPr/>
          <p:nvPr/>
        </p:nvGrpSpPr>
        <p:grpSpPr>
          <a:xfrm>
            <a:off x="2282210" y="2513029"/>
            <a:ext cx="1670650" cy="2673588"/>
            <a:chOff x="599714" y="2852936"/>
            <a:chExt cx="1670650" cy="26735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9272F7-58AA-AE4C-94F3-A89264E3FB15}"/>
                </a:ext>
              </a:extLst>
            </p:cNvPr>
            <p:cNvSpPr txBox="1"/>
            <p:nvPr/>
          </p:nvSpPr>
          <p:spPr>
            <a:xfrm>
              <a:off x="599714" y="2852936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	0.09 s</a:t>
              </a:r>
              <a:endParaRPr lang="nl-BE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F8FBAD-D91E-0243-B224-54D388AE68CA}"/>
                </a:ext>
              </a:extLst>
            </p:cNvPr>
            <p:cNvSpPr txBox="1"/>
            <p:nvPr/>
          </p:nvSpPr>
          <p:spPr>
            <a:xfrm>
              <a:off x="599714" y="5157192"/>
              <a:ext cx="1491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Python	32 s</a:t>
              </a:r>
              <a:endParaRPr lang="nl-BE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DFF25F-32AB-674E-ABB0-05883ED991B0}"/>
              </a:ext>
            </a:extLst>
          </p:cNvPr>
          <p:cNvGrpSpPr/>
          <p:nvPr/>
        </p:nvGrpSpPr>
        <p:grpSpPr>
          <a:xfrm>
            <a:off x="2282210" y="2904427"/>
            <a:ext cx="1739579" cy="2637584"/>
            <a:chOff x="599714" y="3244334"/>
            <a:chExt cx="1739579" cy="26375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E736A-9592-A941-9123-B7B0D30B7EB1}"/>
                </a:ext>
              </a:extLst>
            </p:cNvPr>
            <p:cNvSpPr txBox="1"/>
            <p:nvPr/>
          </p:nvSpPr>
          <p:spPr>
            <a:xfrm>
              <a:off x="599714" y="3244334"/>
              <a:ext cx="1739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	0.014 s</a:t>
              </a:r>
              <a:endParaRPr lang="nl-BE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CBDC0F-E729-B440-8255-CBDD081FBEBD}"/>
                </a:ext>
              </a:extLst>
            </p:cNvPr>
            <p:cNvSpPr txBox="1"/>
            <p:nvPr/>
          </p:nvSpPr>
          <p:spPr>
            <a:xfrm>
              <a:off x="599714" y="5512586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	0.49 s</a:t>
              </a:r>
              <a:endParaRPr lang="nl-BE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716745-72B1-454A-989F-288D4B46270C}"/>
              </a:ext>
            </a:extLst>
          </p:cNvPr>
          <p:cNvGrpSpPr/>
          <p:nvPr/>
        </p:nvGrpSpPr>
        <p:grpSpPr>
          <a:xfrm>
            <a:off x="2282210" y="3295825"/>
            <a:ext cx="1744388" cy="2601580"/>
            <a:chOff x="599714" y="3635732"/>
            <a:chExt cx="1744388" cy="26015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BF0B7F-D1B0-D246-99C9-DD9C9FC71A97}"/>
                </a:ext>
              </a:extLst>
            </p:cNvPr>
            <p:cNvSpPr txBox="1"/>
            <p:nvPr/>
          </p:nvSpPr>
          <p:spPr>
            <a:xfrm>
              <a:off x="599714" y="363573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Fortran	0.012 s</a:t>
              </a:r>
              <a:endParaRPr lang="nl-B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AC59EF-B9A4-F84A-9AD6-29FE5AAB1755}"/>
                </a:ext>
              </a:extLst>
            </p:cNvPr>
            <p:cNvSpPr txBox="1"/>
            <p:nvPr/>
          </p:nvSpPr>
          <p:spPr>
            <a:xfrm>
              <a:off x="599714" y="5867980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Fortran	0.11 s</a:t>
              </a:r>
              <a:endParaRPr lang="nl-BE" dirty="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3849A3A8-79F1-5D48-B1DE-C423B7E0C8D8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1496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Python performance</a:t>
            </a:r>
          </a:p>
        </p:txBody>
      </p:sp>
    </p:spTree>
    <p:extLst>
      <p:ext uri="{BB962C8B-B14F-4D97-AF65-F5344CB8AC3E}">
        <p14:creationId xmlns:p14="http://schemas.microsoft.com/office/powerpoint/2010/main" val="930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2898-79B6-884E-84A6-5104719C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NumPy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91805-66A6-B54E-B53C-48C63A28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8EDBD-5D7C-764A-8D25-BAD3DCD036EE}"/>
              </a:ext>
            </a:extLst>
          </p:cNvPr>
          <p:cNvSpPr txBox="1"/>
          <p:nvPr/>
        </p:nvSpPr>
        <p:spPr>
          <a:xfrm>
            <a:off x="4087885" y="2149004"/>
            <a:ext cx="6526146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numpy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as np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init_matrix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(n):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np.random.uniform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(0.0, 1.0, (n, n))</a:t>
            </a:r>
          </a:p>
          <a:p>
            <a:endParaRPr lang="nl-BE" b="1" dirty="0">
              <a:latin typeface="Courier New" pitchFamily="49" charset="0"/>
              <a:cs typeface="Courier New" pitchFamily="49" charset="0"/>
            </a:endParaRPr>
          </a:p>
          <a:p>
            <a:r>
              <a:rPr lang="nl-BE" b="1" dirty="0" err="1">
                <a:latin typeface="Courier New" pitchFamily="49" charset="0"/>
                <a:cs typeface="Courier New" pitchFamily="49" charset="0"/>
              </a:rPr>
              <a:t>def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l-BE" b="1" dirty="0" err="1">
                <a:latin typeface="Courier New" pitchFamily="49" charset="0"/>
                <a:cs typeface="Courier New" pitchFamily="49" charset="0"/>
              </a:rPr>
              <a:t>matmul</a:t>
            </a:r>
            <a:r>
              <a:rPr lang="nl-BE" b="1" dirty="0">
                <a:latin typeface="Courier New" pitchFamily="49" charset="0"/>
                <a:cs typeface="Courier New" pitchFamily="49" charset="0"/>
              </a:rPr>
              <a:t>(a, b):</a:t>
            </a:r>
            <a:br>
              <a:rPr lang="nl-BE" b="1" dirty="0">
                <a:latin typeface="Courier New" pitchFamily="49" charset="0"/>
                <a:cs typeface="Courier New" pitchFamily="49" charset="0"/>
              </a:rPr>
            </a:br>
            <a:r>
              <a:rPr lang="nl-BE" b="1" dirty="0">
                <a:latin typeface="Courier New" pitchFamily="49" charset="0"/>
                <a:cs typeface="Courier New" pitchFamily="49" charset="0"/>
              </a:rPr>
              <a:t>    return np.dot(a, b)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6D8FAE-937F-7E4F-A60D-20B2D9E3257C}"/>
              </a:ext>
            </a:extLst>
          </p:cNvPr>
          <p:cNvGrpSpPr/>
          <p:nvPr/>
        </p:nvGrpSpPr>
        <p:grpSpPr>
          <a:xfrm>
            <a:off x="1873550" y="2186326"/>
            <a:ext cx="2108269" cy="1787271"/>
            <a:chOff x="349549" y="2299093"/>
            <a:chExt cx="2108269" cy="1787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9BE446-1EB3-0247-A82E-35CC3D8AB8E6}"/>
                </a:ext>
              </a:extLst>
            </p:cNvPr>
            <p:cNvSpPr txBox="1"/>
            <p:nvPr/>
          </p:nvSpPr>
          <p:spPr>
            <a:xfrm>
              <a:off x="349549" y="2299093"/>
              <a:ext cx="2108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500 ×  500 matrices</a:t>
              </a:r>
              <a:endParaRPr lang="nl-B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727C4C-1E87-344F-AA84-70E1F0BFCFBF}"/>
                </a:ext>
              </a:extLst>
            </p:cNvPr>
            <p:cNvSpPr txBox="1"/>
            <p:nvPr/>
          </p:nvSpPr>
          <p:spPr>
            <a:xfrm>
              <a:off x="599714" y="2852936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numpy</a:t>
              </a:r>
              <a:r>
                <a:rPr lang="en-US" dirty="0"/>
                <a:t>: 0.011 s</a:t>
              </a:r>
              <a:endParaRPr lang="nl-BE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4C960-3035-AD48-8A4D-C0BA1765F2F8}"/>
                </a:ext>
              </a:extLst>
            </p:cNvPr>
            <p:cNvSpPr txBox="1"/>
            <p:nvPr/>
          </p:nvSpPr>
          <p:spPr>
            <a:xfrm>
              <a:off x="599714" y="3717032"/>
              <a:ext cx="1621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numpy</a:t>
              </a:r>
              <a:r>
                <a:rPr lang="en-US" dirty="0"/>
                <a:t>: 0.077 s</a:t>
              </a:r>
              <a:endParaRPr lang="nl-BE" dirty="0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39FDDEC-7C69-9249-9E0B-5D17B5AED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93111"/>
              </p:ext>
            </p:extLst>
          </p:nvPr>
        </p:nvGraphicFramePr>
        <p:xfrm>
          <a:off x="1394112" y="4759673"/>
          <a:ext cx="9403776" cy="864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79776">
                  <a:extLst>
                    <a:ext uri="{9D8B030D-6E8A-4147-A177-3AD203B41FA5}">
                      <a16:colId xmlns:a16="http://schemas.microsoft.com/office/drawing/2014/main" val="26884889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435760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9867573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61312359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31938332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53544186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GB" dirty="0"/>
                        <a:t>Language/library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Fortran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Python/</a:t>
                      </a:r>
                      <a:r>
                        <a:rPr lang="en-GB" dirty="0" err="1"/>
                        <a:t>numpy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Fortran/BLAS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7039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GB" dirty="0" err="1"/>
                        <a:t>Matmul</a:t>
                      </a:r>
                      <a:r>
                        <a:rPr lang="en-GB" dirty="0"/>
                        <a:t> execution time [s]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38934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46EED15-D2D6-2645-B14D-BEFC632D9F37}"/>
              </a:ext>
            </a:extLst>
          </p:cNvPr>
          <p:cNvGrpSpPr/>
          <p:nvPr/>
        </p:nvGrpSpPr>
        <p:grpSpPr>
          <a:xfrm>
            <a:off x="4772023" y="5623723"/>
            <a:ext cx="5012405" cy="592336"/>
            <a:chOff x="6975093" y="5054401"/>
            <a:chExt cx="1269315" cy="592336"/>
          </a:xfrm>
        </p:grpSpPr>
        <p:sp>
          <p:nvSpPr>
            <p:cNvPr id="14" name="Curved Left Arrow 13">
              <a:extLst>
                <a:ext uri="{FF2B5EF4-FFF2-40B4-BE49-F238E27FC236}">
                  <a16:creationId xmlns:a16="http://schemas.microsoft.com/office/drawing/2014/main" id="{06BFC889-8734-A042-82E2-45407307F588}"/>
                </a:ext>
              </a:extLst>
            </p:cNvPr>
            <p:cNvSpPr/>
            <p:nvPr/>
          </p:nvSpPr>
          <p:spPr>
            <a:xfrm rot="5400000">
              <a:off x="7317364" y="4712130"/>
              <a:ext cx="584774" cy="1269315"/>
            </a:xfrm>
            <a:prstGeom prst="curvedLef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289D75-F411-074F-8D64-A3975A16A373}"/>
                </a:ext>
              </a:extLst>
            </p:cNvPr>
            <p:cNvSpPr txBox="1"/>
            <p:nvPr/>
          </p:nvSpPr>
          <p:spPr>
            <a:xfrm>
              <a:off x="7484470" y="5061962"/>
              <a:ext cx="287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00000"/>
                  </a:solidFill>
                </a:rPr>
                <a:t>415 ×</a:t>
              </a:r>
              <a:endParaRPr lang="nl-BE" sz="3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A0F967-9F2F-2642-9DA4-62F70DB017C7}"/>
              </a:ext>
            </a:extLst>
          </p:cNvPr>
          <p:cNvGrpSpPr/>
          <p:nvPr/>
        </p:nvGrpSpPr>
        <p:grpSpPr>
          <a:xfrm>
            <a:off x="7424927" y="4197842"/>
            <a:ext cx="3312000" cy="553425"/>
            <a:chOff x="7485887" y="4197842"/>
            <a:chExt cx="3312000" cy="5534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3B781-89E3-EA40-942A-1991FFA0650B}"/>
                </a:ext>
              </a:extLst>
            </p:cNvPr>
            <p:cNvSpPr txBox="1"/>
            <p:nvPr/>
          </p:nvSpPr>
          <p:spPr>
            <a:xfrm>
              <a:off x="8297442" y="4197842"/>
              <a:ext cx="1688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HPC libraries</a:t>
              </a:r>
              <a:endParaRPr lang="nl-BE" sz="2000" dirty="0">
                <a:solidFill>
                  <a:srgbClr val="C00000"/>
                </a:solidFill>
              </a:endParaRPr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EFD277C3-5EF1-2A4A-B697-CCFDDCF72B6F}"/>
                </a:ext>
              </a:extLst>
            </p:cNvPr>
            <p:cNvSpPr/>
            <p:nvPr/>
          </p:nvSpPr>
          <p:spPr>
            <a:xfrm rot="5400000">
              <a:off x="9058167" y="3011548"/>
              <a:ext cx="167439" cy="3312000"/>
            </a:xfrm>
            <a:prstGeom prst="leftBracke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3478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4D91-AE6B-324C-BF07-61F642C81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8EB49-51FB-3F46-B290-591BF3848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057400"/>
            <a:ext cx="6172200" cy="4873625"/>
          </a:xfrm>
        </p:spPr>
        <p:txBody>
          <a:bodyPr>
            <a:normAutofit/>
          </a:bodyPr>
          <a:lstStyle/>
          <a:p>
            <a:r>
              <a:rPr lang="en-GB" sz="2800" dirty="0"/>
              <a:t>VASP is written in Fortran</a:t>
            </a:r>
          </a:p>
          <a:p>
            <a:r>
              <a:rPr lang="en-GB" sz="2800" dirty="0"/>
              <a:t>most of the </a:t>
            </a:r>
            <a:r>
              <a:rPr lang="en-GB" sz="2800" dirty="0" err="1"/>
              <a:t>cpu_time</a:t>
            </a:r>
            <a:r>
              <a:rPr lang="en-GB" sz="2800" dirty="0"/>
              <a:t> is spent in HPC libraries </a:t>
            </a:r>
          </a:p>
          <a:p>
            <a:pPr lvl="1"/>
            <a:r>
              <a:rPr lang="en-GB" sz="2600" dirty="0"/>
              <a:t>lots of linear algebra</a:t>
            </a:r>
          </a:p>
          <a:p>
            <a:pPr lvl="1"/>
            <a:r>
              <a:rPr lang="en-GB" sz="2400" dirty="0"/>
              <a:t>MPI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A54C5-B8FC-B241-B888-119769DF0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>
                <a:solidFill>
                  <a:srgbClr val="C00000"/>
                </a:solidFill>
              </a:rPr>
              <a:t>You can create world class applications using libraries, without having to write a lot of optimized code</a:t>
            </a:r>
          </a:p>
          <a:p>
            <a:endParaRPr lang="en-GB" sz="2800" dirty="0">
              <a:solidFill>
                <a:srgbClr val="C00000"/>
              </a:solidFill>
            </a:endParaRPr>
          </a:p>
          <a:p>
            <a:r>
              <a:rPr lang="en-GB" sz="2800" dirty="0">
                <a:solidFill>
                  <a:srgbClr val="C00000"/>
                </a:solidFill>
              </a:rPr>
              <a:t>Using (good) modules in Python is option 1 to avoid performance issues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D0B6D-F207-C943-9DEA-7AB5D68B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AC7207-18B3-704C-8F0B-9813228183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15" b="93375" l="4525" r="90000">
                        <a14:foregroundMark x1="4525" y1="54732" x2="4525" y2="54732"/>
                        <a14:foregroundMark x1="13937" y1="93454" x2="13937" y2="93454"/>
                        <a14:foregroundMark x1="36018" y1="5915" x2="36018" y2="5915"/>
                      </a14:backgroundRemoval>
                    </a14:imgEffect>
                  </a14:imgLayer>
                </a14:imgProps>
              </a:ext>
            </a:extLst>
          </a:blip>
          <a:srcRect r="14878"/>
          <a:stretch/>
        </p:blipFill>
        <p:spPr>
          <a:xfrm>
            <a:off x="839788" y="989012"/>
            <a:ext cx="1352147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BAC-1CAA-9D4B-8F97-3DF82F89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to improve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F04F-1C79-9D4A-B144-A8255D2D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929292"/>
                </a:solidFill>
              </a:rPr>
              <a:t>Replace our slow Python code with calls to HPC python modules, e.g. </a:t>
            </a:r>
            <a:r>
              <a:rPr lang="en-GB" dirty="0" err="1">
                <a:solidFill>
                  <a:srgbClr val="929292"/>
                </a:solidFill>
              </a:rPr>
              <a:t>numpy</a:t>
            </a:r>
            <a:endParaRPr lang="en-GB" dirty="0">
              <a:solidFill>
                <a:srgbClr val="92929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Numba</a:t>
            </a:r>
            <a:r>
              <a:rPr lang="en-GB" dirty="0"/>
              <a:t>, translates Python code into C, just in time compilation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Cython</a:t>
            </a:r>
            <a:r>
              <a:rPr lang="en-GB" dirty="0"/>
              <a:t>, embed C code into Python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your own Python modules from C++ or Fortran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4C63-EADC-384E-80B8-751673E9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2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AED5-D297-A447-8AE0-AD9235CD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496860"/>
          </a:xfrm>
        </p:spPr>
        <p:txBody>
          <a:bodyPr/>
          <a:lstStyle/>
          <a:p>
            <a:pPr>
              <a:tabLst>
                <a:tab pos="10220325" algn="r"/>
              </a:tabLst>
            </a:pPr>
            <a:r>
              <a:rPr lang="en-GB" dirty="0" err="1"/>
              <a:t>numba</a:t>
            </a:r>
            <a:r>
              <a:rPr lang="en-GB" dirty="0"/>
              <a:t> 	</a:t>
            </a:r>
            <a:r>
              <a:rPr lang="en-GB" sz="1800" dirty="0" err="1">
                <a:solidFill>
                  <a:srgbClr val="DB6D32"/>
                </a:solidFill>
                <a:latin typeface="+mn-lt"/>
              </a:rPr>
              <a:t>numba.pydata.org</a:t>
            </a:r>
            <a:endParaRPr lang="en-GB" sz="1800" dirty="0">
              <a:solidFill>
                <a:srgbClr val="DB6D3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7948-F2BB-F348-85C8-D23D048E6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057401"/>
            <a:ext cx="6172200" cy="3811588"/>
          </a:xfrm>
        </p:spPr>
        <p:txBody>
          <a:bodyPr/>
          <a:lstStyle/>
          <a:p>
            <a:r>
              <a:rPr lang="en-US" dirty="0"/>
              <a:t>Annotate Python functions with decorators</a:t>
            </a:r>
          </a:p>
          <a:p>
            <a:r>
              <a:rPr lang="en-US" dirty="0"/>
              <a:t>Code (at least partially) transformed to C</a:t>
            </a:r>
          </a:p>
          <a:p>
            <a:pPr lvl="1"/>
            <a:r>
              <a:rPr lang="en-US" dirty="0"/>
              <a:t>fully automatic and transparent</a:t>
            </a:r>
          </a:p>
          <a:p>
            <a:pPr lvl="1"/>
            <a:r>
              <a:rPr lang="en-US" dirty="0"/>
              <a:t>just-in-time compilation (JIT)</a:t>
            </a:r>
          </a:p>
          <a:p>
            <a:r>
              <a:rPr lang="en-US" dirty="0"/>
              <a:t>For better performance, provide type information</a:t>
            </a:r>
          </a:p>
          <a:p>
            <a:r>
              <a:rPr lang="en-US" dirty="0"/>
              <a:t>simplified threading</a:t>
            </a:r>
          </a:p>
          <a:p>
            <a:r>
              <a:rPr lang="en-US" dirty="0"/>
              <a:t>Automatic vectorization (SIMD)</a:t>
            </a:r>
          </a:p>
          <a:p>
            <a:r>
              <a:rPr lang="en-US" dirty="0"/>
              <a:t>Can generate code for GPGPUs</a:t>
            </a:r>
          </a:p>
          <a:p>
            <a:pPr lvl="1"/>
            <a:r>
              <a:rPr lang="en-US" dirty="0"/>
              <a:t>but you'd have to know some CUDA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E17DB-801B-EA4E-B841-68AD867FD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>
                <a:solidFill>
                  <a:srgbClr val="DB6D32"/>
                </a:solidFill>
              </a:rPr>
              <a:t>numba.pydata.org</a:t>
            </a:r>
            <a:r>
              <a:rPr lang="en-GB" dirty="0">
                <a:solidFill>
                  <a:srgbClr val="DB6D32"/>
                </a:solidFill>
              </a:rPr>
              <a:t> </a:t>
            </a:r>
          </a:p>
          <a:p>
            <a:r>
              <a:rPr lang="en-US" dirty="0" err="1"/>
              <a:t>Numba</a:t>
            </a:r>
            <a:r>
              <a:rPr lang="en-US" dirty="0"/>
              <a:t> translates Python functions to optimized machine code at runtime using the industry-standard </a:t>
            </a:r>
            <a:r>
              <a:rPr lang="en-US" dirty="0">
                <a:hlinkClick r:id="rId2"/>
              </a:rPr>
              <a:t>LLVM</a:t>
            </a:r>
            <a:r>
              <a:rPr lang="en-US" dirty="0"/>
              <a:t> compiler library. </a:t>
            </a:r>
            <a:r>
              <a:rPr lang="en-US" dirty="0" err="1"/>
              <a:t>Numba</a:t>
            </a:r>
            <a:r>
              <a:rPr lang="en-US" dirty="0"/>
              <a:t>-compiled numerical algorithms in Python </a:t>
            </a:r>
            <a:r>
              <a:rPr lang="en-US" b="1" dirty="0">
                <a:solidFill>
                  <a:srgbClr val="C00000"/>
                </a:solidFill>
              </a:rPr>
              <a:t>can</a:t>
            </a:r>
            <a:r>
              <a:rPr lang="en-US" dirty="0"/>
              <a:t> approach the speeds of C or Fortran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D3F0C-8E34-1246-8A55-503C6B7B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CF1B76-0B4D-CA4C-9AC7-03AB576D42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7771" b="2777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6430" y="3406866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Please, feel free to interrupt me at any time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4883907"/>
            <a:ext cx="9144000" cy="383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ea typeface="Roboto Condensed Light" panose="02000000000000000000" pitchFamily="2" charset="0"/>
              </a:rPr>
              <a:t>There are no dumb questions, just dumb answers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0562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BAC-1CAA-9D4B-8F97-3DF82F89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to improve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F04F-1C79-9D4A-B144-A8255D2D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929292"/>
                </a:solidFill>
              </a:rPr>
              <a:t>Replace our slow Python code with calls to HPC python modules, e.g. </a:t>
            </a:r>
            <a:r>
              <a:rPr lang="en-GB" dirty="0" err="1">
                <a:solidFill>
                  <a:srgbClr val="929292"/>
                </a:solidFill>
              </a:rPr>
              <a:t>numpy</a:t>
            </a:r>
            <a:endParaRPr lang="en-GB" dirty="0">
              <a:solidFill>
                <a:srgbClr val="92929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rgbClr val="929292"/>
                </a:solidFill>
              </a:rPr>
              <a:t>Numba</a:t>
            </a:r>
            <a:r>
              <a:rPr lang="en-GB" dirty="0">
                <a:solidFill>
                  <a:srgbClr val="929292"/>
                </a:solidFill>
              </a:rPr>
              <a:t>, translates Python code into C, just in time compilation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Cython</a:t>
            </a:r>
            <a:r>
              <a:rPr lang="en-GB" dirty="0"/>
              <a:t>, a source code compiler that translates Python code to equivalent C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4C63-EADC-384E-80B8-751673E9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214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C8F3-63F3-A94E-9E60-4076C5A8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496860"/>
          </a:xfrm>
        </p:spPr>
        <p:txBody>
          <a:bodyPr/>
          <a:lstStyle/>
          <a:p>
            <a:pPr>
              <a:tabLst>
                <a:tab pos="10220325" algn="r"/>
              </a:tabLst>
            </a:pPr>
            <a:r>
              <a:rPr lang="en-GB" dirty="0" err="1"/>
              <a:t>cython</a:t>
            </a:r>
            <a:r>
              <a:rPr lang="en-GB" dirty="0"/>
              <a:t>	</a:t>
            </a:r>
            <a:r>
              <a:rPr lang="en-GB" sz="1800" dirty="0" err="1">
                <a:solidFill>
                  <a:srgbClr val="DB6D32"/>
                </a:solidFill>
                <a:latin typeface="+mn-lt"/>
              </a:rPr>
              <a:t>cython.org</a:t>
            </a:r>
            <a:endParaRPr lang="en-GB" sz="1800" dirty="0">
              <a:solidFill>
                <a:srgbClr val="DB6D32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37470-965C-F54B-987E-3A98179F1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880" y="2049462"/>
            <a:ext cx="3552508" cy="3811588"/>
          </a:xfrm>
        </p:spPr>
        <p:txBody>
          <a:bodyPr/>
          <a:lstStyle/>
          <a:p>
            <a:r>
              <a:rPr lang="en-US" dirty="0"/>
              <a:t>Annotate Python code with type information</a:t>
            </a:r>
          </a:p>
          <a:p>
            <a:r>
              <a:rPr lang="en-US" dirty="0"/>
              <a:t>Code (at least partially) transformed to C</a:t>
            </a:r>
          </a:p>
          <a:p>
            <a:pPr lvl="1"/>
            <a:r>
              <a:rPr lang="en-US" dirty="0"/>
              <a:t>requires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setup.py</a:t>
            </a:r>
            <a:r>
              <a:rPr lang="en-US" dirty="0"/>
              <a:t> file</a:t>
            </a:r>
          </a:p>
          <a:p>
            <a:r>
              <a:rPr lang="en-US" dirty="0"/>
              <a:t>Shared library is build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4F51A-0C9E-6D4A-BBD6-126B59961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853364" cy="381158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Cython</a:t>
            </a:r>
            <a:r>
              <a:rPr lang="en-US" dirty="0"/>
              <a:t> is an </a:t>
            </a:r>
            <a:r>
              <a:rPr lang="en-US" b="1" dirty="0" err="1"/>
              <a:t>optimising</a:t>
            </a:r>
            <a:r>
              <a:rPr lang="en-US" b="1" dirty="0"/>
              <a:t> static compiler</a:t>
            </a:r>
            <a:r>
              <a:rPr lang="en-US" dirty="0"/>
              <a:t> for Python</a:t>
            </a:r>
          </a:p>
          <a:p>
            <a:pPr fontAlgn="base"/>
            <a:r>
              <a:rPr lang="en-US" b="1" dirty="0" err="1"/>
              <a:t>Cython</a:t>
            </a:r>
            <a:r>
              <a:rPr lang="en-US" b="1" dirty="0"/>
              <a:t> gives you the combined power of Python and C to let you 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write Python code that calls back and forth from and to C or C++ code natively at any point.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easily tune readable Python code into plain C performance by adding static type declarations, also in Python syntax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use combined source code level debugging to find bugs in your Python, </a:t>
            </a:r>
            <a:r>
              <a:rPr lang="en-US" dirty="0" err="1"/>
              <a:t>Cython</a:t>
            </a:r>
            <a:r>
              <a:rPr lang="en-US" dirty="0"/>
              <a:t> and C code.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Interact efficiently with large data sets, e.g. using multi-dimensional NumPy arrays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quickly build your applications within the large, mature and widely used </a:t>
            </a:r>
            <a:r>
              <a:rPr lang="en-US" dirty="0" err="1"/>
              <a:t>Cpython</a:t>
            </a:r>
            <a:r>
              <a:rPr lang="en-US" dirty="0"/>
              <a:t> ecosystem.</a:t>
            </a:r>
          </a:p>
          <a:p>
            <a:pPr marL="228600" indent="-180975" fontAlgn="base">
              <a:buFont typeface="Arial" panose="020B0604020202020204" pitchFamily="34" charset="0"/>
              <a:buChar char="•"/>
            </a:pPr>
            <a:r>
              <a:rPr lang="en-US" dirty="0"/>
              <a:t>integrate natively with existing code and data from legacy, low-level or high-performance libraries and applications.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62F60-B5B8-9745-B106-A5F779B7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2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7E95-AAFA-AA49-B57F-731F64E2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Numba</a:t>
            </a:r>
            <a:r>
              <a:rPr lang="en-GB" sz="3600" dirty="0"/>
              <a:t> vs </a:t>
            </a:r>
            <a:r>
              <a:rPr lang="en-GB" sz="3600" dirty="0" err="1"/>
              <a:t>Cython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62E8-728B-2E4C-9690-95D5ADB2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see </a:t>
            </a:r>
          </a:p>
          <a:p>
            <a:pPr lvl="1"/>
            <a:r>
              <a:rPr lang="en-GB" dirty="0">
                <a:hlinkClick r:id="rId2"/>
              </a:rPr>
              <a:t>http://jakevdp.github.io/blog/2012/08/24/numba-vs-cython/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hlinkClick r:id="rId3"/>
              </a:rPr>
              <a:t>https://jakevdp.github.io/blog/2013/06/15/numba-vs-cython-take-2/</a:t>
            </a:r>
            <a:r>
              <a:rPr lang="en-GB" dirty="0"/>
              <a:t> </a:t>
            </a:r>
          </a:p>
          <a:p>
            <a:r>
              <a:rPr lang="en-GB" dirty="0" err="1"/>
              <a:t>numba</a:t>
            </a:r>
            <a:r>
              <a:rPr lang="en-GB" dirty="0"/>
              <a:t> takes the lead in performance and is easier to use</a:t>
            </a:r>
          </a:p>
          <a:p>
            <a:r>
              <a:rPr lang="en-GB" dirty="0"/>
              <a:t>but black box, if it doesn’t speed up your code, you are a blind man out in the dark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5B4D1-FFE0-8D4E-AAE2-CE16061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071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7E95-AAFA-AA49-B57F-731F64E2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the right question is perhaps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62E8-728B-2E4C-9690-95D5ADB2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we improve Python’s performance?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5B4D1-FFE0-8D4E-AAE2-CE16061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791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7E95-AAFA-AA49-B57F-731F64E2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but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62E8-728B-2E4C-9690-95D5ADB2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does </a:t>
            </a:r>
            <a:r>
              <a:rPr lang="en-GB" dirty="0" err="1"/>
              <a:t>numpy</a:t>
            </a:r>
            <a:r>
              <a:rPr lang="en-GB" dirty="0"/>
              <a:t> get so close to Fortran/BLAS performance?</a:t>
            </a:r>
          </a:p>
          <a:p>
            <a:endParaRPr lang="en-GB" dirty="0"/>
          </a:p>
          <a:p>
            <a:r>
              <a:rPr lang="en-GB" dirty="0"/>
              <a:t>its submodules are written in Fortran (or C/C++) and compiled into shared libraries which expose their methods to Python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5B4D1-FFE0-8D4E-AAE2-CE16061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428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BAC-1CAA-9D4B-8F97-3DF82F89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to improve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F04F-1C79-9D4A-B144-A8255D2D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929292"/>
                </a:solidFill>
              </a:rPr>
              <a:t>Replace our slow Python code with calls to HPC python modules, e.g. </a:t>
            </a:r>
            <a:r>
              <a:rPr lang="en-GB" dirty="0" err="1">
                <a:solidFill>
                  <a:srgbClr val="929292"/>
                </a:solidFill>
              </a:rPr>
              <a:t>numpy</a:t>
            </a:r>
            <a:endParaRPr lang="en-GB" dirty="0">
              <a:solidFill>
                <a:srgbClr val="92929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rgbClr val="929292"/>
                </a:solidFill>
              </a:rPr>
              <a:t>Numba</a:t>
            </a:r>
            <a:r>
              <a:rPr lang="en-GB" dirty="0">
                <a:solidFill>
                  <a:srgbClr val="929292"/>
                </a:solidFill>
              </a:rPr>
              <a:t>, translates Python code into C, just in time compilation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rgbClr val="929292"/>
                </a:solidFill>
              </a:rPr>
              <a:t>Cython</a:t>
            </a:r>
            <a:r>
              <a:rPr lang="en-GB" dirty="0">
                <a:solidFill>
                  <a:srgbClr val="929292"/>
                </a:solidFill>
              </a:rPr>
              <a:t>, a source code compiler that translates Python code to equivalent C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your own Python modules from C++ or Fortran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4C63-EADC-384E-80B8-751673E9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93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58F3-6DB5-444C-91C6-DB3ADCF3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sz="2800" dirty="0"/>
              <a:t>Build your own Python modules from Fortran/C/C++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D3DDE-B372-A04E-B238-4191C872F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Python was designed to be extended by modules developed in Fortran/C/C++</a:t>
            </a:r>
          </a:p>
          <a:p>
            <a:r>
              <a:rPr lang="en-GB" dirty="0"/>
              <a:t>A low-level language like Fortran/C/C++ allows maximal code optimization</a:t>
            </a:r>
          </a:p>
          <a:p>
            <a:r>
              <a:rPr lang="en-GB" dirty="0"/>
              <a:t>Python can use a shared library as a module</a:t>
            </a:r>
          </a:p>
          <a:p>
            <a:r>
              <a:rPr lang="en-GB" dirty="0"/>
              <a:t>The language in which the shared library was written is in principle immaterial</a:t>
            </a:r>
          </a:p>
          <a:p>
            <a:r>
              <a:rPr lang="en-GB" dirty="0"/>
              <a:t>Several tools are available to build shared libraries that can be used as Python modules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CEF89-7C37-0B46-ABE3-E6E30B6C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762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BAC-1CAA-9D4B-8F97-3DF82F89F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to improve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F04F-1C79-9D4A-B144-A8255D2D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9C9C9"/>
                </a:solidFill>
              </a:rPr>
              <a:t>replace our slow Python with calls to HPC python modules, e.g. </a:t>
            </a:r>
            <a:r>
              <a:rPr lang="en-GB" dirty="0" err="1">
                <a:solidFill>
                  <a:srgbClr val="C9C9C9"/>
                </a:solidFill>
              </a:rPr>
              <a:t>numpy</a:t>
            </a:r>
            <a:endParaRPr lang="en-GB" dirty="0">
              <a:solidFill>
                <a:srgbClr val="C9C9C9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rgbClr val="C9C9C9"/>
                </a:solidFill>
              </a:rPr>
              <a:t>Numba</a:t>
            </a:r>
            <a:r>
              <a:rPr lang="en-GB" dirty="0">
                <a:solidFill>
                  <a:srgbClr val="C9C9C9"/>
                </a:solidFill>
              </a:rPr>
              <a:t>, translates Python code into C, just in time compilation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solidFill>
                  <a:srgbClr val="C9C9C9"/>
                </a:solidFill>
              </a:rPr>
              <a:t>Cython</a:t>
            </a:r>
            <a:r>
              <a:rPr lang="en-GB" dirty="0">
                <a:solidFill>
                  <a:srgbClr val="C9C9C9"/>
                </a:solidFill>
              </a:rPr>
              <a:t>, embed C code into Python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C00000"/>
                </a:solidFill>
              </a:rPr>
              <a:t>Create your own Python modules from C++ or Fortran code</a:t>
            </a:r>
          </a:p>
          <a:p>
            <a:pPr marL="496888" indent="0">
              <a:buNone/>
            </a:pPr>
            <a:r>
              <a:rPr lang="en-GB" dirty="0">
                <a:solidFill>
                  <a:srgbClr val="000000"/>
                </a:solidFill>
              </a:rPr>
              <a:t>This yields</a:t>
            </a:r>
          </a:p>
          <a:p>
            <a:pPr marL="954088" indent="-457200">
              <a:buClr>
                <a:srgbClr val="00B050"/>
              </a:buClr>
              <a:buFont typeface="System Font Regular"/>
              <a:buChar char="+"/>
            </a:pPr>
            <a:r>
              <a:rPr lang="en-GB" dirty="0">
                <a:solidFill>
                  <a:srgbClr val="000000"/>
                </a:solidFill>
              </a:rPr>
              <a:t>full control over optimisation and parallelisation approaches</a:t>
            </a:r>
          </a:p>
          <a:p>
            <a:pPr marL="954088" indent="-457200">
              <a:buClr>
                <a:srgbClr val="00B050"/>
              </a:buClr>
              <a:buFont typeface="System Font Regular"/>
              <a:buChar char="+"/>
            </a:pPr>
            <a:r>
              <a:rPr lang="en-GB" dirty="0">
                <a:solidFill>
                  <a:srgbClr val="000000"/>
                </a:solidFill>
              </a:rPr>
              <a:t>a scalable approach</a:t>
            </a:r>
          </a:p>
          <a:p>
            <a:pPr marL="954088" indent="-457200">
              <a:buClr>
                <a:srgbClr val="00B050"/>
              </a:buClr>
              <a:buFont typeface="System Font Regular"/>
              <a:buChar char="+"/>
            </a:pPr>
            <a:r>
              <a:rPr lang="en-GB" dirty="0">
                <a:solidFill>
                  <a:srgbClr val="000000"/>
                </a:solidFill>
              </a:rPr>
              <a:t>allows to integrate third party libraries</a:t>
            </a:r>
          </a:p>
          <a:p>
            <a:pPr marL="954088" indent="-457200">
              <a:buClr>
                <a:srgbClr val="FF0000"/>
              </a:buClr>
              <a:buFont typeface="System Font Regular"/>
              <a:buChar char="-"/>
            </a:pPr>
            <a:r>
              <a:rPr lang="en-GB" dirty="0">
                <a:solidFill>
                  <a:srgbClr val="000000"/>
                </a:solidFill>
              </a:rPr>
              <a:t>debugging these Python modules is a bit harder </a:t>
            </a:r>
            <a:br>
              <a:rPr lang="en-GB" dirty="0">
                <a:solidFill>
                  <a:srgbClr val="000000"/>
                </a:solidFill>
              </a:rPr>
            </a:br>
            <a:br>
              <a:rPr lang="en-GB" dirty="0">
                <a:solidFill>
                  <a:srgbClr val="000000"/>
                </a:solidFill>
              </a:rPr>
            </a:br>
            <a:r>
              <a:rPr lang="en-GB" sz="2400" dirty="0">
                <a:solidFill>
                  <a:srgbClr val="000000"/>
                </a:solidFill>
              </a:rPr>
              <a:t>(but here is a </a:t>
            </a:r>
            <a:r>
              <a:rPr lang="en-GB" sz="2400" dirty="0" err="1">
                <a:solidFill>
                  <a:srgbClr val="000000"/>
                </a:solidFill>
              </a:rPr>
              <a:t>usefull</a:t>
            </a:r>
            <a:r>
              <a:rPr lang="en-GB" sz="2400">
                <a:solidFill>
                  <a:srgbClr val="000000"/>
                </a:solidFill>
              </a:rPr>
              <a:t> link: </a:t>
            </a:r>
            <a:r>
              <a:rPr lang="en-GB" sz="2400" dirty="0">
                <a:solidFill>
                  <a:srgbClr val="000000"/>
                </a:solidFill>
                <a:hlinkClick r:id="rId2"/>
              </a:rPr>
              <a:t>https://www.researchgate.net/figure/Debugging-both-C-extensions-and-Python-code-with-gdb-and-pdb_fig2_220307949</a:t>
            </a:r>
            <a:r>
              <a:rPr lang="en-GB" sz="2400" dirty="0">
                <a:solidFill>
                  <a:srgbClr val="000000"/>
                </a:solidFill>
              </a:rPr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4C63-EADC-384E-80B8-751673E9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814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99745"/>
            <a:ext cx="6172200" cy="526327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C++ is inefficient</a:t>
            </a:r>
          </a:p>
          <a:p>
            <a:pPr lvl="1"/>
            <a:r>
              <a:rPr lang="en-US" sz="1900" dirty="0"/>
              <a:t>Modern compilers good enough to generate efficient code </a:t>
            </a:r>
          </a:p>
          <a:p>
            <a:pPr lvl="1"/>
            <a:r>
              <a:rPr lang="en-US" sz="1900" dirty="0"/>
              <a:t>After all your are using the same hardware</a:t>
            </a:r>
          </a:p>
          <a:p>
            <a:r>
              <a:rPr lang="en-US" sz="2200" dirty="0"/>
              <a:t>Fortran is efficient</a:t>
            </a:r>
          </a:p>
          <a:p>
            <a:pPr lvl="1"/>
            <a:r>
              <a:rPr lang="en-US" sz="1900" dirty="0"/>
              <a:t>Also Fortran has constructs that sometimes come in handy, but can kill performance</a:t>
            </a:r>
          </a:p>
          <a:p>
            <a:r>
              <a:rPr lang="en-US" sz="2200" dirty="0"/>
              <a:t>But C++ has quite a bit more features which can kill performance than Fortran. </a:t>
            </a:r>
          </a:p>
          <a:p>
            <a:pPr lvl="1"/>
            <a:r>
              <a:rPr lang="en-US" sz="1900" dirty="0"/>
              <a:t>Because C++ is a general purpose language and Fortran is meant for scientific computing</a:t>
            </a:r>
          </a:p>
          <a:p>
            <a:r>
              <a:rPr lang="en-US" sz="2200" dirty="0"/>
              <a:t>Hence writing performant C++ is harder.</a:t>
            </a:r>
          </a:p>
          <a:p>
            <a:r>
              <a:rPr lang="en-US" sz="2200" dirty="0"/>
              <a:t>Yet these features can be extremely useful if you use them wisely</a:t>
            </a:r>
          </a:p>
          <a:p>
            <a:pPr lvl="1"/>
            <a:r>
              <a:rPr lang="en-US" sz="1900" dirty="0"/>
              <a:t>Less critical for high level code features which carry out a lot of computation</a:t>
            </a:r>
          </a:p>
          <a:p>
            <a:pPr lvl="1"/>
            <a:r>
              <a:rPr lang="en-US" sz="1900" dirty="0"/>
              <a:t>For computational kernels where performance is an issue you generally need to stay close to the C subset and far away from the C++ features such as classes, inheritance, virtual functions, etc. (templates are an exception)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28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8141221" y="777908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#1</a:t>
            </a:r>
          </a:p>
        </p:txBody>
      </p:sp>
      <p:sp>
        <p:nvSpPr>
          <p:cNvPr id="7" name="Line Callout 1 (Border and Accent Bar) 6">
            <a:extLst>
              <a:ext uri="{FF2B5EF4-FFF2-40B4-BE49-F238E27FC236}">
                <a16:creationId xmlns:a16="http://schemas.microsoft.com/office/drawing/2014/main" id="{3B3F066B-180F-A24B-8299-C0B546E6EBB3}"/>
              </a:ext>
            </a:extLst>
          </p:cNvPr>
          <p:cNvSpPr/>
          <p:nvPr/>
        </p:nvSpPr>
        <p:spPr bwMode="auto">
          <a:xfrm>
            <a:off x="8141221" y="1819656"/>
            <a:ext cx="1066800" cy="460248"/>
          </a:xfrm>
          <a:prstGeom prst="accentBorderCallout1">
            <a:avLst>
              <a:gd name="adj1" fmla="val 76793"/>
              <a:gd name="adj2" fmla="val -9722"/>
              <a:gd name="adj3" fmla="val 77259"/>
              <a:gd name="adj4" fmla="val -258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#2</a:t>
            </a:r>
          </a:p>
        </p:txBody>
      </p:sp>
    </p:spTree>
    <p:extLst>
      <p:ext uri="{BB962C8B-B14F-4D97-AF65-F5344CB8AC3E}">
        <p14:creationId xmlns:p14="http://schemas.microsoft.com/office/powerpoint/2010/main" val="30416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77864"/>
            <a:ext cx="6172200" cy="3970750"/>
          </a:xfrm>
        </p:spPr>
        <p:txBody>
          <a:bodyPr>
            <a:normAutofit/>
          </a:bodyPr>
          <a:lstStyle/>
          <a:p>
            <a:r>
              <a:rPr lang="en-US" sz="2000" dirty="0"/>
              <a:t>I’ll use C++ because I know it better</a:t>
            </a:r>
          </a:p>
          <a:p>
            <a:pPr lvl="1"/>
            <a:r>
              <a:rPr lang="en-US" sz="1800" dirty="0"/>
              <a:t>Unless you have read and understood all the C++ books by Scott Meyers, Herb Sutter, Andrei </a:t>
            </a:r>
            <a:r>
              <a:rPr lang="en-US" sz="1800" dirty="0" err="1"/>
              <a:t>Alexandrescu</a:t>
            </a:r>
            <a:r>
              <a:rPr lang="en-US" sz="1800" dirty="0"/>
              <a:t>, Nicolai </a:t>
            </a:r>
            <a:r>
              <a:rPr lang="en-US" sz="1800" dirty="0" err="1"/>
              <a:t>Josuttis</a:t>
            </a:r>
            <a:endParaRPr lang="en-US" sz="1800" dirty="0"/>
          </a:p>
          <a:p>
            <a:pPr lvl="1"/>
            <a:r>
              <a:rPr lang="en-US" sz="1800" dirty="0"/>
              <a:t>In which case you probably also understand which C++ features can kill performance and when they should be used to your advantage</a:t>
            </a:r>
          </a:p>
          <a:p>
            <a:pPr lvl="1"/>
            <a:r>
              <a:rPr lang="en-US" sz="1800" dirty="0"/>
              <a:t>For number-crunching I find myself advancing faster using Fortran than using C++ (which I do know better!)</a:t>
            </a:r>
          </a:p>
          <a:p>
            <a:pPr lvl="2"/>
            <a:r>
              <a:rPr lang="en-US" sz="1400" dirty="0"/>
              <a:t>The only exception is when there is a need for special data structures which are not readily available in Fortran (Containers in C++ STL)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CF5A1C33-475D-474A-A037-DDAF3DC7AF09}" type="slidenum">
              <a:rPr lang="en-US" smtClean="0"/>
              <a:t>29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9594242" y="1205630"/>
            <a:ext cx="1080000" cy="460248"/>
          </a:xfrm>
          <a:prstGeom prst="accentBorderCallout1">
            <a:avLst>
              <a:gd name="adj1" fmla="val 76793"/>
              <a:gd name="adj2" fmla="val -9722"/>
              <a:gd name="adj3" fmla="val 79981"/>
              <a:gd name="adj4" fmla="val -18778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Lie #3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9065F-D362-4D47-A608-DB5CD646FBDE}"/>
              </a:ext>
            </a:extLst>
          </p:cNvPr>
          <p:cNvGrpSpPr/>
          <p:nvPr/>
        </p:nvGrpSpPr>
        <p:grpSpPr>
          <a:xfrm>
            <a:off x="408761" y="4949233"/>
            <a:ext cx="11374478" cy="1082050"/>
            <a:chOff x="431434" y="4067837"/>
            <a:chExt cx="11374478" cy="10820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909F53-8571-C648-A82C-8DE27F3E8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434" y="4069887"/>
              <a:ext cx="1080000" cy="10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95570B-7E1B-584B-BA1D-6A6CF6035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8674" y="4069887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1FBC86-AF31-6C4B-827C-A50E4A42A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9778" y="4069887"/>
              <a:ext cx="1080000" cy="10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F2A9DF-7B00-0E49-82A6-20072BC7B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6466" y="4067837"/>
              <a:ext cx="1080000" cy="108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F97D55-193B-3A49-AF24-224C40B84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0882" y="4069887"/>
              <a:ext cx="1080000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387A63-C270-5F45-B3DE-8BDDC9D6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0330" y="4069887"/>
              <a:ext cx="1080000" cy="108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432DD8-EEEE-2C44-A09A-CC6370A60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7570" y="4067837"/>
              <a:ext cx="1080000" cy="108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567742-4BD7-FF4E-BE1E-790DBA4A7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25912" y="4067837"/>
              <a:ext cx="1080000" cy="108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A6E316F-2EAE-D341-B4F2-B71BB07A1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9226" y="4069887"/>
              <a:ext cx="1080000" cy="10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4407C0B-B4CC-1D4B-96D5-F86F7BE2E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08122" y="4069887"/>
              <a:ext cx="1080000" cy="108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B38DC7E-669C-5F4E-8263-A4E7EF63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67018" y="4069887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8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44C5-C7AB-4549-8D0A-962FAD88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development for researchers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92F21-772D-C849-A533-D4B6E5D69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Is software development in research different from other software development?</a:t>
            </a:r>
          </a:p>
          <a:p>
            <a:r>
              <a:rPr lang="en-GB" dirty="0"/>
              <a:t>It is …</a:t>
            </a:r>
          </a:p>
          <a:p>
            <a:pPr lvl="1"/>
            <a:r>
              <a:rPr lang="en-GB" dirty="0"/>
              <a:t>the goal is to solve a scientific problem which is stated in rather general terms</a:t>
            </a:r>
          </a:p>
          <a:p>
            <a:pPr lvl="1"/>
            <a:r>
              <a:rPr lang="en-GB" dirty="0"/>
              <a:t>no clear specifications of what exactly to achieve and how to achieve it</a:t>
            </a:r>
          </a:p>
          <a:p>
            <a:pPr lvl="1"/>
            <a:r>
              <a:rPr lang="en-GB" dirty="0"/>
              <a:t>many open questions</a:t>
            </a:r>
          </a:p>
          <a:p>
            <a:pPr lvl="1"/>
            <a:r>
              <a:rPr lang="en-GB" dirty="0"/>
              <a:t>subject to progressive insight (shooting at a moving target) </a:t>
            </a:r>
          </a:p>
          <a:p>
            <a:pPr lvl="1"/>
            <a:r>
              <a:rPr lang="en-GB" dirty="0"/>
              <a:t>flexibility needed</a:t>
            </a:r>
          </a:p>
          <a:p>
            <a:pPr lvl="1"/>
            <a:r>
              <a:rPr lang="en-GB" dirty="0"/>
              <a:t>long development cycles are problematic</a:t>
            </a:r>
          </a:p>
          <a:p>
            <a:pPr lvl="1"/>
            <a:r>
              <a:rPr lang="en-GB" dirty="0"/>
              <a:t>performance is usually an issue</a:t>
            </a:r>
          </a:p>
          <a:p>
            <a:pPr lvl="1"/>
            <a:r>
              <a:rPr lang="en-GB" dirty="0"/>
              <a:t>researcher often not trained in software development</a:t>
            </a:r>
          </a:p>
          <a:p>
            <a:r>
              <a:rPr lang="en-GB" dirty="0"/>
              <a:t>you need a strategy that can cope with these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2C20D-F5C8-F64B-A38D-EC3493E4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80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77864"/>
            <a:ext cx="6172200" cy="520581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I’ll use C++ because it is better documented </a:t>
            </a:r>
          </a:p>
          <a:p>
            <a:pPr lvl="1"/>
            <a:r>
              <a:rPr lang="en-US" sz="1800" dirty="0"/>
              <a:t>There aren’t many books on Fortran like the above ones on C++ </a:t>
            </a:r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pPr lvl="1"/>
            <a:endParaRPr lang="en-US" sz="1800" dirty="0"/>
          </a:p>
          <a:p>
            <a:pPr lvl="1"/>
            <a:r>
              <a:rPr lang="en-US" dirty="0"/>
              <a:t>very good material provided by </a:t>
            </a:r>
            <a:r>
              <a:rPr lang="en-US" dirty="0" err="1"/>
              <a:t>Rheinold</a:t>
            </a:r>
            <a:r>
              <a:rPr lang="en-US" dirty="0"/>
              <a:t> Bader</a:t>
            </a:r>
            <a:br>
              <a:rPr lang="en-US" dirty="0"/>
            </a:br>
            <a:r>
              <a:rPr lang="en-US" dirty="0">
                <a:hlinkClick r:id="rId2"/>
              </a:rPr>
              <a:t>https://doku.lrz.de/display/PUBLIC/Materials+-+Programming+with+Fortran?preview=/25559045/25559048/Fortran_3days.pdf</a:t>
            </a:r>
            <a:r>
              <a:rPr lang="en-US" dirty="0"/>
              <a:t> </a:t>
            </a:r>
            <a:endParaRPr lang="en-US" sz="1800" dirty="0"/>
          </a:p>
          <a:p>
            <a:pPr lvl="1"/>
            <a:r>
              <a:rPr lang="en-US" sz="1800" dirty="0"/>
              <a:t>There is no website of the same quality as </a:t>
            </a:r>
            <a:r>
              <a:rPr lang="en-US" sz="1800" dirty="0" err="1">
                <a:solidFill>
                  <a:srgbClr val="DB6D32"/>
                </a:solidFill>
              </a:rPr>
              <a:t>cplusplus.com</a:t>
            </a:r>
            <a:r>
              <a:rPr lang="en-US" sz="1800" dirty="0"/>
              <a:t> or </a:t>
            </a:r>
            <a:r>
              <a:rPr lang="en-US" sz="1800" dirty="0" err="1">
                <a:solidFill>
                  <a:srgbClr val="DB6D32"/>
                </a:solidFill>
              </a:rPr>
              <a:t>cppreference.com</a:t>
            </a:r>
            <a:r>
              <a:rPr lang="en-US" sz="1800" dirty="0"/>
              <a:t> for Fortran (</a:t>
            </a:r>
            <a:r>
              <a:rPr lang="en-US" sz="1800" dirty="0" err="1"/>
              <a:t>imho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But still it is much harder to learn and to learn to use efficiently than Fortran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Not a valid argument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</p:spPr>
        <p:txBody>
          <a:bodyPr/>
          <a:lstStyle/>
          <a:p>
            <a:fld id="{CF5A1C33-475D-474A-A037-DDAF3DC7AF09}" type="slidenum">
              <a:rPr lang="en-US" smtClean="0"/>
              <a:t>30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10471061" y="1268260"/>
            <a:ext cx="1366033" cy="460248"/>
          </a:xfrm>
          <a:prstGeom prst="accentBorderCallout1">
            <a:avLst>
              <a:gd name="adj1" fmla="val 76793"/>
              <a:gd name="adj2" fmla="val -9722"/>
              <a:gd name="adj3" fmla="val 79981"/>
              <a:gd name="adj4" fmla="val -91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Not a lie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5AF229-553E-294D-80FF-12D504635F99}"/>
              </a:ext>
            </a:extLst>
          </p:cNvPr>
          <p:cNvGrpSpPr>
            <a:grpSpLocks noChangeAspect="1"/>
          </p:cNvGrpSpPr>
          <p:nvPr/>
        </p:nvGrpSpPr>
        <p:grpSpPr>
          <a:xfrm>
            <a:off x="5975108" y="2201879"/>
            <a:ext cx="4588359" cy="1624603"/>
            <a:chOff x="1030371" y="4056610"/>
            <a:chExt cx="7117225" cy="2520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0D62EA-4D53-9D49-9BFA-80C903D5D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5917" y="4056610"/>
              <a:ext cx="1673801" cy="252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6B45674-971F-CA4E-93C0-78F63B622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5912" y="4056610"/>
              <a:ext cx="1681684" cy="252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B608D7-355D-4440-B737-41DDC3A14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371" y="4056610"/>
              <a:ext cx="1782685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8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5123145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#1 : Fortran</a:t>
            </a:r>
          </a:p>
          <a:p>
            <a:pPr lvl="1"/>
            <a:r>
              <a:rPr lang="en-US" sz="1800" dirty="0"/>
              <a:t>f2py (= Fortran to Python) converts your F90 subprograms effortlessly into a Python module</a:t>
            </a:r>
          </a:p>
          <a:p>
            <a:pPr lvl="1"/>
            <a:r>
              <a:rPr lang="en-US" dirty="0"/>
              <a:t>f2py is part of NumPy and very well integrated with it</a:t>
            </a:r>
            <a:endParaRPr lang="en-US" sz="1800" dirty="0"/>
          </a:p>
          <a:p>
            <a:pPr lvl="1"/>
            <a:r>
              <a:rPr lang="en-US" sz="1800" dirty="0"/>
              <a:t>You can pass NumPy arrays directly to and from your F90 subprograms without copying!</a:t>
            </a:r>
          </a:p>
          <a:p>
            <a:pPr lvl="2"/>
            <a:r>
              <a:rPr lang="en-US" sz="1400" dirty="0"/>
              <a:t>That means you do memory management in Python – where it is easy (it is more cumbersome in Fortran)) – and computation in Fortran – where it is efficient.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This is by far the easiest option</a:t>
            </a:r>
          </a:p>
          <a:p>
            <a:pPr marL="457200" lvl="1" indent="0">
              <a:buNone/>
            </a:pP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31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23520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58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4956827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#2 : C++</a:t>
            </a:r>
          </a:p>
          <a:p>
            <a:pPr lvl="1"/>
            <a:r>
              <a:rPr lang="en-US" sz="1800" dirty="0"/>
              <a:t>Achieve exactly the same with </a:t>
            </a:r>
            <a:r>
              <a:rPr lang="en-US" dirty="0">
                <a:hlinkClick r:id="rId2"/>
              </a:rPr>
              <a:t>pybind11</a:t>
            </a:r>
            <a:r>
              <a:rPr lang="en-US" dirty="0"/>
              <a:t>, interfaces C++ with Python, </a:t>
            </a:r>
            <a:r>
              <a:rPr lang="en-US" dirty="0" err="1">
                <a:hlinkClick r:id="rId3"/>
              </a:rPr>
              <a:t>numpy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eigen</a:t>
            </a:r>
            <a:endParaRPr lang="en-GB" dirty="0"/>
          </a:p>
          <a:p>
            <a:pPr lvl="1"/>
            <a:r>
              <a:rPr lang="en-GB" sz="1800" dirty="0"/>
              <a:t>A little harder than Fortran, but much more powerful</a:t>
            </a:r>
          </a:p>
          <a:p>
            <a:pPr lvl="1"/>
            <a:r>
              <a:rPr lang="en-GB" sz="1800" dirty="0"/>
              <a:t>no extra tool needed, just the compiler, and the above library</a:t>
            </a:r>
          </a:p>
          <a:p>
            <a:pPr lvl="2"/>
            <a:r>
              <a:rPr lang="en-GB" dirty="0"/>
              <a:t>Pybind11 is a header-only library</a:t>
            </a:r>
          </a:p>
          <a:p>
            <a:pPr lvl="1"/>
            <a:r>
              <a:rPr lang="en-GB" sz="1800" dirty="0"/>
              <a:t>Access to wide range of standard C++ data structures which are not readily available in Fortran</a:t>
            </a:r>
          </a:p>
          <a:p>
            <a:pPr lvl="1"/>
            <a:r>
              <a:rPr lang="en-GB" dirty="0"/>
              <a:t>Automated building of Fortran (using f2py) and C++ (using pybind11) binary extensions in </a:t>
            </a:r>
            <a:r>
              <a:rPr lang="en-GB" dirty="0">
                <a:hlinkClick r:id="rId5"/>
              </a:rPr>
              <a:t>et-</a:t>
            </a:r>
            <a:r>
              <a:rPr lang="en-GB">
                <a:hlinkClick r:id="rId5"/>
              </a:rPr>
              <a:t>micc</a:t>
            </a:r>
            <a:endParaRPr lang="en-GB" dirty="0"/>
          </a:p>
          <a:p>
            <a:pPr lvl="1"/>
            <a:endParaRPr lang="en-GB" sz="1800" dirty="0"/>
          </a:p>
          <a:p>
            <a:pPr lvl="1"/>
            <a:r>
              <a:rPr lang="en-GB" sz="1800" dirty="0">
                <a:hlinkClick r:id="rId6"/>
              </a:rPr>
              <a:t>Swig</a:t>
            </a:r>
            <a:r>
              <a:rPr lang="en-GB" sz="1800" dirty="0"/>
              <a:t> can also build Python modules from C++ code</a:t>
            </a: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32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23520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35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F6FA-D1FC-754C-B48A-55ED2BD0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Fortran? C?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5ADE-1D2F-2B46-AA63-9138DA02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89973"/>
            <a:ext cx="6172200" cy="5123145"/>
          </a:xfrm>
        </p:spPr>
        <p:txBody>
          <a:bodyPr>
            <a:normAutofit/>
          </a:bodyPr>
          <a:lstStyle/>
          <a:p>
            <a:r>
              <a:rPr lang="en-US" sz="2200" dirty="0"/>
              <a:t>I’ll use a language that interoperates nicely with Python</a:t>
            </a:r>
          </a:p>
          <a:p>
            <a:r>
              <a:rPr lang="en-US" sz="2200" dirty="0"/>
              <a:t>Choice #3 : C</a:t>
            </a:r>
          </a:p>
          <a:p>
            <a:pPr lvl="1"/>
            <a:r>
              <a:rPr lang="en-US" sz="1800" dirty="0" err="1"/>
              <a:t>Handcode</a:t>
            </a:r>
            <a:r>
              <a:rPr lang="en-US" sz="1800" dirty="0"/>
              <a:t> Python to C interfaces (cumbersome)</a:t>
            </a:r>
          </a:p>
          <a:p>
            <a:pPr lvl="1"/>
            <a:r>
              <a:rPr lang="en-US" sz="1800" dirty="0"/>
              <a:t>Use swig (</a:t>
            </a:r>
            <a:r>
              <a:rPr lang="en-US" sz="1800" dirty="0" err="1"/>
              <a:t>swig.org</a:t>
            </a:r>
            <a:r>
              <a:rPr lang="en-US" sz="1800" dirty="0"/>
              <a:t>) (less cumbersome)</a:t>
            </a:r>
          </a:p>
          <a:p>
            <a:pPr lvl="1"/>
            <a:r>
              <a:rPr lang="en-US" sz="1800" dirty="0"/>
              <a:t>Take this choice only if you know C already and don’t want to learn C++ or Fortran (which is a pity anyway)</a:t>
            </a:r>
          </a:p>
          <a:p>
            <a:pPr lvl="1"/>
            <a:r>
              <a:rPr lang="en-US" sz="1800" dirty="0"/>
              <a:t>(don’t call me for helping you out…)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8756D-3B45-3E44-926B-D32ED4C9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The art of choosing a programming language </a:t>
            </a:r>
            <a:br>
              <a:rPr lang="en-GB" sz="2000" dirty="0"/>
            </a:br>
            <a:r>
              <a:rPr lang="en-GB" sz="2000" dirty="0"/>
              <a:t>(for research codes)</a:t>
            </a:r>
          </a:p>
          <a:p>
            <a:r>
              <a:rPr lang="en-GB" sz="2000" dirty="0"/>
              <a:t>Here’s a list of arguments I often hear…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6CC7-30F1-E348-BE9F-ED6BFD6E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33</a:t>
            </a:fld>
            <a:endParaRPr lang="en-US"/>
          </a:p>
        </p:txBody>
      </p:sp>
      <p:sp>
        <p:nvSpPr>
          <p:cNvPr id="6" name="Line Callout 1 (Border and Accent Bar) 5">
            <a:extLst>
              <a:ext uri="{FF2B5EF4-FFF2-40B4-BE49-F238E27FC236}">
                <a16:creationId xmlns:a16="http://schemas.microsoft.com/office/drawing/2014/main" id="{812D9D41-07EC-7741-B251-0F1FDCCA17DF}"/>
              </a:ext>
            </a:extLst>
          </p:cNvPr>
          <p:cNvSpPr/>
          <p:nvPr/>
        </p:nvSpPr>
        <p:spPr bwMode="auto">
          <a:xfrm>
            <a:off x="7954027" y="1536046"/>
            <a:ext cx="3172563" cy="460248"/>
          </a:xfrm>
          <a:prstGeom prst="accentBorderCallout1">
            <a:avLst>
              <a:gd name="adj1" fmla="val 33248"/>
              <a:gd name="adj2" fmla="val -8943"/>
              <a:gd name="adj3" fmla="val 33714"/>
              <a:gd name="adj4" fmla="val -49698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Extremely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FF2500"/>
                </a:solidFill>
                <a:effectLst/>
                <a:latin typeface="Arial" charset="0"/>
                <a:ea typeface="ＭＳ Ｐゴシック" pitchFamily="20" charset="-128"/>
              </a:rPr>
              <a:t> good point!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2500"/>
              </a:solidFill>
              <a:effectLst/>
              <a:latin typeface="Arial" charset="0"/>
              <a:ea typeface="ＭＳ Ｐゴシック" pitchFamily="20" charset="-128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EFF349-840A-CF48-AEA9-E52222FD4715}"/>
              </a:ext>
            </a:extLst>
          </p:cNvPr>
          <p:cNvSpPr txBox="1">
            <a:spLocks/>
          </p:cNvSpPr>
          <p:nvPr/>
        </p:nvSpPr>
        <p:spPr>
          <a:xfrm>
            <a:off x="836612" y="3998976"/>
            <a:ext cx="10515600" cy="2022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Conclusion for option 4 (writing your own modules in Fortran/C/C++):</a:t>
            </a:r>
          </a:p>
          <a:p>
            <a:pPr algn="ctr"/>
            <a:r>
              <a:rPr lang="en-GB" sz="2400" b="1" dirty="0">
                <a:solidFill>
                  <a:srgbClr val="C00000"/>
                </a:solidFill>
              </a:rPr>
              <a:t>use (Modern) Fortran with f2py and a good compiler suite (e.g. Intel) </a:t>
            </a:r>
          </a:p>
          <a:p>
            <a:r>
              <a:rPr lang="en-GB" dirty="0"/>
              <a:t>unless</a:t>
            </a:r>
          </a:p>
          <a:p>
            <a:pPr algn="ctr"/>
            <a:r>
              <a:rPr lang="en-GB" sz="2400" b="1" dirty="0">
                <a:solidFill>
                  <a:srgbClr val="C00000"/>
                </a:solidFill>
              </a:rPr>
              <a:t>you are a seasoned C++ programmer and/or you need features from </a:t>
            </a:r>
            <a:br>
              <a:rPr lang="en-GB" sz="2400" b="1" dirty="0">
                <a:solidFill>
                  <a:srgbClr val="C00000"/>
                </a:solidFill>
              </a:rPr>
            </a:br>
            <a:r>
              <a:rPr lang="en-GB" sz="2400" b="1" dirty="0">
                <a:solidFill>
                  <a:srgbClr val="C00000"/>
                </a:solidFill>
              </a:rPr>
              <a:t>the C++ Standard Template Library / the Boost libraries </a:t>
            </a:r>
            <a:br>
              <a:rPr lang="en-GB" sz="2400" b="1" dirty="0">
                <a:solidFill>
                  <a:srgbClr val="C00000"/>
                </a:solidFill>
              </a:rPr>
            </a:br>
            <a:r>
              <a:rPr lang="en-GB" sz="2400" b="1" dirty="0">
                <a:solidFill>
                  <a:srgbClr val="C00000"/>
                </a:solidFill>
              </a:rPr>
              <a:t>or need to integrate third party C++ code</a:t>
            </a:r>
          </a:p>
        </p:txBody>
      </p:sp>
    </p:spTree>
    <p:extLst>
      <p:ext uri="{BB962C8B-B14F-4D97-AF65-F5344CB8AC3E}">
        <p14:creationId xmlns:p14="http://schemas.microsoft.com/office/powerpoint/2010/main" val="13492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4B67-071F-B340-B1B1-4211F686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C6029-8868-B940-B9A4-64C88BFF1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3600" dirty="0"/>
              <a:t>productiveness and performance</a:t>
            </a:r>
          </a:p>
          <a:p>
            <a:pPr marL="0" indent="0" algn="ctr">
              <a:buNone/>
            </a:pPr>
            <a:r>
              <a:rPr lang="en-GB" dirty="0"/>
              <a:t>can be achieved with</a:t>
            </a:r>
          </a:p>
          <a:p>
            <a:pPr marL="0" indent="0" algn="ctr">
              <a:buNone/>
            </a:pPr>
            <a:r>
              <a:rPr lang="en-GB" sz="3600" dirty="0"/>
              <a:t>Python + C++/Fortran</a:t>
            </a:r>
          </a:p>
          <a:p>
            <a:pPr marL="0" indent="0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3600" dirty="0"/>
              <a:t>That doesn’t mean that it is easy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5171C-BA85-D844-96DA-9DAD5410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1119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D8A9-F150-C543-A7DA-C38EBD90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Enters </a:t>
            </a:r>
            <a:r>
              <a:rPr lang="en-GB" dirty="0" err="1"/>
              <a:t>micc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5DF6-E2F3-454A-9AE4-C169D534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/>
              <a:t>micc</a:t>
            </a:r>
            <a:r>
              <a:rPr lang="en-GB" dirty="0"/>
              <a:t> is a command line tool for Python project management that facilitates</a:t>
            </a:r>
          </a:p>
          <a:p>
            <a:pPr lvl="1"/>
            <a:r>
              <a:rPr lang="en-GB" dirty="0"/>
              <a:t>constructing binary Python extension modules (Python modules written in C++ or Fortran)</a:t>
            </a:r>
          </a:p>
          <a:p>
            <a:pPr lvl="1"/>
            <a:r>
              <a:rPr lang="en-GB" dirty="0"/>
              <a:t>constructing command line interfaces (like </a:t>
            </a:r>
            <a:r>
              <a:rPr lang="en-GB" dirty="0" err="1"/>
              <a:t>micc</a:t>
            </a:r>
            <a:r>
              <a:rPr lang="en-GB" dirty="0"/>
              <a:t> itself)</a:t>
            </a:r>
          </a:p>
          <a:p>
            <a:pPr lvl="1"/>
            <a:r>
              <a:rPr lang="en-GB" dirty="0"/>
              <a:t>isolating </a:t>
            </a:r>
            <a:r>
              <a:rPr lang="en-GB" dirty="0" err="1"/>
              <a:t>sw</a:t>
            </a:r>
            <a:r>
              <a:rPr lang="en-GB" dirty="0"/>
              <a:t> development from system using virtual Python environments</a:t>
            </a:r>
          </a:p>
          <a:p>
            <a:pPr lvl="1"/>
            <a:r>
              <a:rPr lang="en-GB" dirty="0"/>
              <a:t>test-driven development</a:t>
            </a:r>
          </a:p>
          <a:p>
            <a:pPr lvl="1"/>
            <a:r>
              <a:rPr lang="en-GB" dirty="0"/>
              <a:t>version control</a:t>
            </a:r>
          </a:p>
          <a:p>
            <a:pPr lvl="1"/>
            <a:r>
              <a:rPr lang="en-GB" dirty="0"/>
              <a:t>dependency management</a:t>
            </a:r>
          </a:p>
          <a:p>
            <a:pPr lvl="1"/>
            <a:r>
              <a:rPr lang="en-GB" dirty="0"/>
              <a:t>publish your code to </a:t>
            </a:r>
            <a:r>
              <a:rPr lang="en-GB" dirty="0" err="1"/>
              <a:t>PyPI</a:t>
            </a:r>
            <a:endParaRPr lang="en-GB" dirty="0"/>
          </a:p>
          <a:p>
            <a:pPr lvl="1"/>
            <a:r>
              <a:rPr lang="en-GB" dirty="0"/>
              <a:t>documentation generation and publishing on </a:t>
            </a:r>
            <a:r>
              <a:rPr lang="en-GB" dirty="0" err="1"/>
              <a:t>readthedocs.org</a:t>
            </a:r>
            <a:endParaRPr lang="en-GB" dirty="0"/>
          </a:p>
          <a:p>
            <a:pPr lvl="1"/>
            <a:r>
              <a:rPr lang="en-GB" dirty="0"/>
              <a:t>working in different environments (local machine, VSC clusters)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/>
              <a:t>see </a:t>
            </a:r>
            <a:r>
              <a:rPr lang="en-GB" dirty="0">
                <a:hlinkClick r:id="rId2"/>
              </a:rPr>
              <a:t>https://micc.readthedocs.org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73C89-239F-034E-896B-EA34C5DED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7902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D961-6BD4-2F43-9518-161244E4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1 - </a:t>
            </a:r>
            <a:r>
              <a:rPr lang="en-GB" dirty="0" err="1"/>
              <a:t>Diabatix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2C27A-A11B-AD47-B770-67C932DB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36</a:t>
            </a:fld>
            <a:endParaRPr lang="nl-B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C7F0B7-E28D-BB42-A712-74BE5CDD2886}"/>
              </a:ext>
            </a:extLst>
          </p:cNvPr>
          <p:cNvGrpSpPr/>
          <p:nvPr/>
        </p:nvGrpSpPr>
        <p:grpSpPr>
          <a:xfrm>
            <a:off x="838200" y="1690688"/>
            <a:ext cx="2160002" cy="3827853"/>
            <a:chOff x="2340103" y="1721049"/>
            <a:chExt cx="2160002" cy="382785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862771A-2DC3-3641-A966-A7106EAF2354}"/>
                </a:ext>
              </a:extLst>
            </p:cNvPr>
            <p:cNvSpPr/>
            <p:nvPr/>
          </p:nvSpPr>
          <p:spPr>
            <a:xfrm>
              <a:off x="2340105" y="2781000"/>
              <a:ext cx="2160000" cy="648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CFD simulation</a:t>
              </a:r>
            </a:p>
            <a:p>
              <a:pPr algn="ctr"/>
              <a:r>
                <a:rPr lang="en-GB" dirty="0"/>
                <a:t>(</a:t>
              </a:r>
              <a:r>
                <a:rPr lang="en-GB" dirty="0" err="1"/>
                <a:t>OpenFOAM</a:t>
              </a:r>
              <a:r>
                <a:rPr lang="en-GB" dirty="0"/>
                <a:t>)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510B85-014A-8645-ADE9-5C39ABA6F9C7}"/>
                </a:ext>
              </a:extLst>
            </p:cNvPr>
            <p:cNvSpPr/>
            <p:nvPr/>
          </p:nvSpPr>
          <p:spPr>
            <a:xfrm>
              <a:off x="2340104" y="1721049"/>
              <a:ext cx="2160000" cy="648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initial geometry of heat exchanger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8FCA019-60C4-5542-AFC8-CBB791621EF7}"/>
                </a:ext>
              </a:extLst>
            </p:cNvPr>
            <p:cNvSpPr/>
            <p:nvPr/>
          </p:nvSpPr>
          <p:spPr>
            <a:xfrm>
              <a:off x="2340104" y="3840951"/>
              <a:ext cx="2160000" cy="648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improve geometry</a:t>
              </a:r>
            </a:p>
            <a:p>
              <a:pPr algn="ctr"/>
              <a:r>
                <a:rPr lang="en-GB" dirty="0"/>
                <a:t>(Optimisation code)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0C72460-2601-134B-9246-D8BFAA254ED7}"/>
                </a:ext>
              </a:extLst>
            </p:cNvPr>
            <p:cNvSpPr/>
            <p:nvPr/>
          </p:nvSpPr>
          <p:spPr>
            <a:xfrm>
              <a:off x="2340103" y="4900902"/>
              <a:ext cx="2160000" cy="6480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Optimised geometry of heat exchanger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BFF705-D0F6-3E42-BEEF-C57CCF90F897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3420104" y="2369049"/>
              <a:ext cx="1" cy="411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EC9CB95-A466-6B43-B956-05B1EA3A4F39}"/>
                </a:ext>
              </a:extLst>
            </p:cNvPr>
            <p:cNvCxnSpPr/>
            <p:nvPr/>
          </p:nvCxnSpPr>
          <p:spPr>
            <a:xfrm>
              <a:off x="3397365" y="3429000"/>
              <a:ext cx="1" cy="411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A103305-7F87-244C-B7E6-CF7C1252A42F}"/>
                </a:ext>
              </a:extLst>
            </p:cNvPr>
            <p:cNvCxnSpPr/>
            <p:nvPr/>
          </p:nvCxnSpPr>
          <p:spPr>
            <a:xfrm>
              <a:off x="3420103" y="4488951"/>
              <a:ext cx="1" cy="411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AA08C822-1435-884A-8B4C-74469E95D1AA}"/>
                </a:ext>
              </a:extLst>
            </p:cNvPr>
            <p:cNvCxnSpPr>
              <a:cxnSpLocks/>
              <a:stCxn id="7" idx="3"/>
              <a:endCxn id="5" idx="3"/>
            </p:cNvCxnSpPr>
            <p:nvPr/>
          </p:nvCxnSpPr>
          <p:spPr>
            <a:xfrm flipV="1">
              <a:off x="4500104" y="3105000"/>
              <a:ext cx="1" cy="1059951"/>
            </a:xfrm>
            <a:prstGeom prst="bentConnector3">
              <a:avLst>
                <a:gd name="adj1" fmla="val 2286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04AA33-4097-7041-86C1-8E13B0E0263E}"/>
              </a:ext>
            </a:extLst>
          </p:cNvPr>
          <p:cNvSpPr/>
          <p:nvPr/>
        </p:nvSpPr>
        <p:spPr>
          <a:xfrm>
            <a:off x="3429016" y="2750639"/>
            <a:ext cx="8254974" cy="2456361"/>
          </a:xfrm>
          <a:prstGeom prst="roundRect">
            <a:avLst>
              <a:gd name="adj" fmla="val 64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Originally the geometry was communicated between Open-FOAM and the </a:t>
            </a:r>
            <a:r>
              <a:rPr lang="en-GB" dirty="0" err="1"/>
              <a:t>Optimistion</a:t>
            </a:r>
            <a:r>
              <a:rPr lang="en-GB" dirty="0"/>
              <a:t> code via </a:t>
            </a:r>
            <a:r>
              <a:rPr lang="en-GB" b="1" dirty="0">
                <a:solidFill>
                  <a:srgbClr val="C00000"/>
                </a:solidFill>
              </a:rPr>
              <a:t>files</a:t>
            </a:r>
            <a:r>
              <a:rPr lang="en-GB" dirty="0"/>
              <a:t> causing </a:t>
            </a:r>
            <a:r>
              <a:rPr lang="en-GB" b="1" dirty="0">
                <a:solidFill>
                  <a:srgbClr val="C00000"/>
                </a:solidFill>
              </a:rPr>
              <a:t>20-50% </a:t>
            </a:r>
            <a:r>
              <a:rPr lang="en-GB" dirty="0">
                <a:solidFill>
                  <a:srgbClr val="C00000"/>
                </a:solidFill>
              </a:rPr>
              <a:t>of overhead</a:t>
            </a:r>
            <a:r>
              <a:rPr lang="en-GB" dirty="0"/>
              <a:t>.</a:t>
            </a:r>
          </a:p>
          <a:p>
            <a:r>
              <a:rPr lang="en-GB" dirty="0"/>
              <a:t>This overhead was removed completely by modifying Open-FOAM so that the communication happens in </a:t>
            </a:r>
            <a:r>
              <a:rPr lang="en-GB" b="1" dirty="0"/>
              <a:t>memory</a:t>
            </a:r>
            <a:r>
              <a:rPr lang="en-GB" dirty="0"/>
              <a:t>.</a:t>
            </a:r>
          </a:p>
          <a:p>
            <a:endParaRPr lang="en-GB" b="1" dirty="0"/>
          </a:p>
          <a:p>
            <a:r>
              <a:rPr lang="en-GB" dirty="0"/>
              <a:t>transform </a:t>
            </a:r>
            <a:r>
              <a:rPr lang="en-GB" dirty="0" err="1"/>
              <a:t>OpenFOAM</a:t>
            </a:r>
            <a:r>
              <a:rPr lang="en-GB" dirty="0"/>
              <a:t> main() into C++ class and expose its members to Python</a:t>
            </a:r>
          </a:p>
          <a:p>
            <a:endParaRPr lang="en-GB" dirty="0"/>
          </a:p>
          <a:p>
            <a:r>
              <a:rPr lang="en-GB" dirty="0"/>
              <a:t>Use and manipulate </a:t>
            </a:r>
            <a:r>
              <a:rPr lang="en-GB" dirty="0" err="1"/>
              <a:t>OpenFOAM</a:t>
            </a:r>
            <a:r>
              <a:rPr lang="en-GB" dirty="0"/>
              <a:t> completely from Python -&gt; tremendous flexibility</a:t>
            </a:r>
          </a:p>
        </p:txBody>
      </p:sp>
    </p:spTree>
    <p:extLst>
      <p:ext uri="{BB962C8B-B14F-4D97-AF65-F5344CB8AC3E}">
        <p14:creationId xmlns:p14="http://schemas.microsoft.com/office/powerpoint/2010/main" val="2326535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5027-E271-9342-A636-ED8E1B91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2 VIPUN medical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0DAB7-376D-A540-87F9-A090F155A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C++ executable to compute a measure of gastric motility from stomach pressure measurements</a:t>
            </a:r>
          </a:p>
          <a:p>
            <a:r>
              <a:rPr lang="en-GB" dirty="0"/>
              <a:t>The C++ main() function was converted into a class and exposed in Python</a:t>
            </a:r>
          </a:p>
          <a:p>
            <a:r>
              <a:rPr lang="en-GB" dirty="0"/>
              <a:t>This allows easy interfacing with </a:t>
            </a:r>
          </a:p>
          <a:p>
            <a:pPr lvl="1"/>
            <a:r>
              <a:rPr lang="en-GB" dirty="0"/>
              <a:t>matplotlib for visual inspection of pressure profiles and motility index profiles</a:t>
            </a:r>
          </a:p>
          <a:p>
            <a:pPr lvl="1"/>
            <a:r>
              <a:rPr lang="en-GB" dirty="0" err="1"/>
              <a:t>scipy.optimise</a:t>
            </a:r>
            <a:r>
              <a:rPr lang="en-GB" dirty="0"/>
              <a:t> for optimisation of algorithm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4A596-EC60-AE4C-B448-327928EA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9337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E3C-F5FD-5947-8278-B4523303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use case 3: a bio-informatics PhD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83FA-1724-B14D-B821-4F37BAFF3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evolutionary molecular design</a:t>
            </a:r>
          </a:p>
          <a:p>
            <a:r>
              <a:rPr lang="en-GB" dirty="0"/>
              <a:t>a python code and a </a:t>
            </a:r>
            <a:r>
              <a:rPr lang="en-GB" dirty="0" err="1"/>
              <a:t>c++</a:t>
            </a:r>
            <a:r>
              <a:rPr lang="en-GB" dirty="0"/>
              <a:t> executable need to talk to each other iteratively</a:t>
            </a:r>
          </a:p>
          <a:p>
            <a:r>
              <a:rPr lang="en-GB" dirty="0"/>
              <a:t>initially a fragile communication mechanism was set up to make that happen. </a:t>
            </a:r>
          </a:p>
          <a:p>
            <a:r>
              <a:rPr lang="en-GB" dirty="0"/>
              <a:t>the C++ main function was turned in a class and exposed in a python module</a:t>
            </a:r>
          </a:p>
          <a:p>
            <a:r>
              <a:rPr lang="en-GB" dirty="0"/>
              <a:t>all C++ functionality can now be accessed from any python code in an intuitive way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5D98E-B66A-6B4C-AE58-9533837D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2294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27801-AADF-8841-BCAF-207D45FD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8CC6C-2F2F-8A48-8E1C-2486893FED86}"/>
              </a:ext>
            </a:extLst>
          </p:cNvPr>
          <p:cNvSpPr txBox="1"/>
          <p:nvPr/>
        </p:nvSpPr>
        <p:spPr>
          <a:xfrm>
            <a:off x="1310074" y="3049088"/>
            <a:ext cx="95718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A strategy for (research) code development</a:t>
            </a:r>
          </a:p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that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(1) minimizes coding efforts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(2) allows for high performance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ea typeface="Roboto" panose="02000000000000000000" pitchFamily="2" charset="0"/>
              </a:rPr>
              <a:t>(3) provides flexible and reusable components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8A3CB92-917C-C345-BEA8-F68223312D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 b="7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672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66AF-8076-3743-9701-37BF39B3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development for researchers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64D1B-F372-064F-860C-F593088B9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7033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Software development is a many-headed monster</a:t>
            </a:r>
          </a:p>
          <a:p>
            <a:pPr lvl="1"/>
            <a:r>
              <a:rPr lang="en-GB" dirty="0"/>
              <a:t>language syntax</a:t>
            </a:r>
          </a:p>
          <a:p>
            <a:pPr lvl="1"/>
            <a:r>
              <a:rPr lang="en-GB" dirty="0"/>
              <a:t>dependency management</a:t>
            </a:r>
          </a:p>
          <a:p>
            <a:pPr lvl="1"/>
            <a:r>
              <a:rPr lang="en-GB" dirty="0"/>
              <a:t>working in different environments</a:t>
            </a:r>
          </a:p>
          <a:p>
            <a:pPr lvl="2"/>
            <a:r>
              <a:rPr lang="en-GB" dirty="0"/>
              <a:t>local</a:t>
            </a:r>
          </a:p>
          <a:p>
            <a:pPr lvl="2"/>
            <a:r>
              <a:rPr lang="en-GB" dirty="0"/>
              <a:t>cluster</a:t>
            </a:r>
          </a:p>
          <a:p>
            <a:pPr lvl="1"/>
            <a:r>
              <a:rPr lang="en-GB" dirty="0"/>
              <a:t>ensuring correctness</a:t>
            </a:r>
          </a:p>
          <a:p>
            <a:pPr lvl="1"/>
            <a:r>
              <a:rPr lang="en-GB" dirty="0"/>
              <a:t>documenting your code</a:t>
            </a:r>
          </a:p>
          <a:p>
            <a:pPr lvl="1"/>
            <a:r>
              <a:rPr lang="en-GB" dirty="0"/>
              <a:t>version control</a:t>
            </a:r>
          </a:p>
          <a:p>
            <a:pPr lvl="1"/>
            <a:r>
              <a:rPr lang="en-GB" dirty="0"/>
              <a:t>collaboration</a:t>
            </a:r>
          </a:p>
          <a:p>
            <a:pPr lvl="1"/>
            <a:r>
              <a:rPr lang="en-GB" dirty="0"/>
              <a:t>sharing code with other researchers</a:t>
            </a:r>
          </a:p>
          <a:p>
            <a:pPr lvl="1"/>
            <a:r>
              <a:rPr lang="en-GB" dirty="0"/>
              <a:t>documentation</a:t>
            </a:r>
          </a:p>
          <a:p>
            <a:pPr lvl="1"/>
            <a:r>
              <a:rPr lang="en-GB" dirty="0"/>
              <a:t>performance issues</a:t>
            </a:r>
          </a:p>
          <a:p>
            <a:pPr lvl="2"/>
            <a:r>
              <a:rPr lang="en-GB" dirty="0"/>
              <a:t>understanding hardware </a:t>
            </a:r>
          </a:p>
          <a:p>
            <a:pPr lvl="2"/>
            <a:r>
              <a:rPr lang="en-GB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0D3CE-D024-864A-BF88-2B4941A2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4</a:t>
            </a:fld>
            <a:endParaRPr lang="nl-BE"/>
          </a:p>
        </p:txBody>
      </p:sp>
      <p:pic>
        <p:nvPicPr>
          <p:cNvPr id="1026" name="Picture 2" descr="Hydra">
            <a:extLst>
              <a:ext uri="{FF2B5EF4-FFF2-40B4-BE49-F238E27FC236}">
                <a16:creationId xmlns:a16="http://schemas.microsoft.com/office/drawing/2014/main" id="{F4C9E9AA-997A-C542-865E-DBCD7875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33" y="2879725"/>
            <a:ext cx="3175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645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340802" cy="381158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Start out in Python</a:t>
            </a:r>
          </a:p>
          <a:p>
            <a:pPr lvl="1"/>
            <a:endParaRPr lang="en-GB" sz="2200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Easy and fast development</a:t>
            </a:r>
          </a:p>
          <a:p>
            <a:r>
              <a:rPr lang="en-GB" sz="2400" dirty="0"/>
              <a:t>readable code</a:t>
            </a:r>
          </a:p>
        </p:txBody>
      </p:sp>
    </p:spTree>
    <p:extLst>
      <p:ext uri="{BB962C8B-B14F-4D97-AF65-F5344CB8AC3E}">
        <p14:creationId xmlns:p14="http://schemas.microsoft.com/office/powerpoint/2010/main" val="105065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135688" cy="4334882"/>
          </a:xfrm>
        </p:spPr>
        <p:txBody>
          <a:bodyPr>
            <a:normAutofit fontScale="92500" lnSpcReduction="10000"/>
          </a:bodyPr>
          <a:lstStyle/>
          <a:p>
            <a:r>
              <a:rPr lang="en-GB" sz="3500" b="1" dirty="0">
                <a:solidFill>
                  <a:srgbClr val="C00000"/>
                </a:solidFill>
                <a:latin typeface="+mj-lt"/>
              </a:rPr>
              <a:t>Start out simple</a:t>
            </a:r>
          </a:p>
          <a:p>
            <a:pPr lvl="1"/>
            <a:r>
              <a:rPr lang="en-GB" sz="2200" dirty="0"/>
              <a:t>as simple as possible</a:t>
            </a:r>
          </a:p>
          <a:p>
            <a:pPr lvl="2"/>
            <a:r>
              <a:rPr lang="en-GB" sz="2000" dirty="0"/>
              <a:t>with a straightforward algorithm</a:t>
            </a:r>
          </a:p>
          <a:p>
            <a:pPr lvl="2"/>
            <a:r>
              <a:rPr lang="en-GB" sz="2000" dirty="0"/>
              <a:t>no fancy data structures </a:t>
            </a:r>
          </a:p>
          <a:p>
            <a:pPr lvl="3"/>
            <a:r>
              <a:rPr lang="en-GB" sz="1800" dirty="0"/>
              <a:t>stick to arrays if possible</a:t>
            </a:r>
          </a:p>
          <a:p>
            <a:pPr lvl="3"/>
            <a:r>
              <a:rPr lang="en-GB" sz="1800" dirty="0"/>
              <a:t>SOA, no AOS</a:t>
            </a:r>
          </a:p>
          <a:p>
            <a:pPr lvl="1"/>
            <a:r>
              <a:rPr lang="en-GB" sz="2200" dirty="0"/>
              <a:t>write as little code as possible by using existing (HPC) Python modules, e.g. NumPy, SciPy, … (use Python as glue)</a:t>
            </a:r>
          </a:p>
          <a:p>
            <a:pPr lvl="2"/>
            <a:r>
              <a:rPr lang="en-GB" sz="2000" dirty="0"/>
              <a:t>formulate your problem in terms of mathematical domains for which Python modules exist, </a:t>
            </a:r>
            <a:r>
              <a:rPr lang="en-GB" sz="2000" dirty="0" err="1"/>
              <a:t>e,g</a:t>
            </a:r>
            <a:r>
              <a:rPr lang="en-GB" sz="2000" dirty="0"/>
              <a:t>. matrix algebra, linear algebra, ...</a:t>
            </a:r>
          </a:p>
          <a:p>
            <a:pPr lvl="1"/>
            <a:r>
              <a:rPr lang="en-GB" sz="2200" dirty="0"/>
              <a:t>certainly do not optimize/</a:t>
            </a:r>
            <a:r>
              <a:rPr lang="en-GB" sz="2200" dirty="0" err="1"/>
              <a:t>parallellize</a:t>
            </a:r>
            <a:r>
              <a:rPr lang="en-GB" sz="2200" dirty="0"/>
              <a:t> at this point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 order to have a working code that yields correct answers as soon as possible</a:t>
            </a:r>
          </a:p>
          <a:p>
            <a:r>
              <a:rPr lang="en-GB" sz="2400" dirty="0"/>
              <a:t>this will serve for reference results to validate later improvements</a:t>
            </a:r>
          </a:p>
        </p:txBody>
      </p:sp>
    </p:spTree>
    <p:extLst>
      <p:ext uri="{BB962C8B-B14F-4D97-AF65-F5344CB8AC3E}">
        <p14:creationId xmlns:p14="http://schemas.microsoft.com/office/powerpoint/2010/main" val="12673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6340802" cy="4516438"/>
          </a:xfrm>
        </p:spPr>
        <p:txBody>
          <a:bodyPr>
            <a:normAutofit fontScale="92500" lnSpcReduction="20000"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test and validate</a:t>
            </a:r>
          </a:p>
          <a:p>
            <a:pPr lvl="1"/>
            <a:r>
              <a:rPr lang="en-GB" sz="2200" dirty="0"/>
              <a:t>from the very beginning</a:t>
            </a:r>
          </a:p>
          <a:p>
            <a:pPr lvl="1"/>
            <a:r>
              <a:rPr lang="en-GB" sz="2200" dirty="0">
                <a:solidFill>
                  <a:srgbClr val="C00000"/>
                </a:solidFill>
              </a:rPr>
              <a:t>all code is guilty until proven innocent!</a:t>
            </a:r>
            <a:endParaRPr lang="en-GB" sz="2200" dirty="0"/>
          </a:p>
          <a:p>
            <a:pPr lvl="2"/>
            <a:r>
              <a:rPr lang="en-GB" sz="2000" dirty="0"/>
              <a:t>if there is 1% chance to make an error on </a:t>
            </a:r>
            <a:r>
              <a:rPr lang="en-GB" sz="2000"/>
              <a:t>every change</a:t>
            </a:r>
            <a:r>
              <a:rPr lang="en-GB" sz="2000" dirty="0"/>
              <a:t>, the chance that your code is correct after 1000 changes is ~10</a:t>
            </a:r>
            <a:r>
              <a:rPr lang="en-GB" sz="2000" baseline="30000" dirty="0"/>
              <a:t>-5</a:t>
            </a:r>
            <a:r>
              <a:rPr lang="en-GB" sz="2000" dirty="0"/>
              <a:t>, which is the situation after about one week of programming!</a:t>
            </a:r>
          </a:p>
          <a:p>
            <a:pPr lvl="1"/>
            <a:r>
              <a:rPr lang="en-GB" sz="2200" dirty="0"/>
              <a:t>write unit tests </a:t>
            </a:r>
          </a:p>
          <a:p>
            <a:pPr lvl="2"/>
            <a:r>
              <a:rPr lang="en-GB" sz="2000" dirty="0"/>
              <a:t>Python </a:t>
            </a:r>
            <a:r>
              <a:rPr lang="en-GB" sz="2000" dirty="0" err="1"/>
              <a:t>unittest</a:t>
            </a:r>
            <a:r>
              <a:rPr lang="en-GB" sz="2000" dirty="0"/>
              <a:t> module </a:t>
            </a:r>
            <a:r>
              <a:rPr lang="en-GB" sz="2000" dirty="0">
                <a:hlinkClick r:id="rId2"/>
              </a:rPr>
              <a:t>pythontesting.net/framework/unittest/unittest-introduction/</a:t>
            </a:r>
            <a:r>
              <a:rPr lang="en-GB" sz="2000" dirty="0"/>
              <a:t> </a:t>
            </a:r>
          </a:p>
          <a:p>
            <a:pPr lvl="2"/>
            <a:r>
              <a:rPr lang="en-GB" sz="2000" dirty="0"/>
              <a:t>nose, nose2</a:t>
            </a:r>
          </a:p>
          <a:p>
            <a:pPr lvl="2"/>
            <a:r>
              <a:rPr lang="en-GB" sz="2000" dirty="0" err="1"/>
              <a:t>pytest</a:t>
            </a:r>
            <a:endParaRPr lang="en-GB" sz="2000" dirty="0"/>
          </a:p>
          <a:p>
            <a:pPr lvl="1"/>
            <a:r>
              <a:rPr lang="en-GB" sz="2200" dirty="0"/>
              <a:t>automate </a:t>
            </a:r>
          </a:p>
          <a:p>
            <a:pPr lvl="2"/>
            <a:r>
              <a:rPr lang="en-GB" sz="2000" dirty="0"/>
              <a:t>rerun tests after every change, however small the change</a:t>
            </a:r>
          </a:p>
          <a:p>
            <a:pPr lvl="2"/>
            <a:r>
              <a:rPr lang="en-GB" sz="2000" dirty="0"/>
              <a:t>integrate your tests in the build system </a:t>
            </a:r>
            <a:endParaRPr lang="en-GB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765686-1335-E94A-87F8-274427ECD30D}"/>
              </a:ext>
            </a:extLst>
          </p:cNvPr>
          <p:cNvSpPr txBox="1">
            <a:spLocks/>
          </p:cNvSpPr>
          <p:nvPr/>
        </p:nvSpPr>
        <p:spPr>
          <a:xfrm>
            <a:off x="7177414" y="2049462"/>
            <a:ext cx="417797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a bug is always discovered too late</a:t>
            </a:r>
          </a:p>
          <a:p>
            <a:r>
              <a:rPr lang="en-GB" sz="2800" dirty="0"/>
              <a:t>the more changes you apply after before re-running your tests, the harder it becomes to locate the bug.</a:t>
            </a:r>
          </a:p>
        </p:txBody>
      </p:sp>
    </p:spTree>
    <p:extLst>
      <p:ext uri="{BB962C8B-B14F-4D97-AF65-F5344CB8AC3E}">
        <p14:creationId xmlns:p14="http://schemas.microsoft.com/office/powerpoint/2010/main" val="33935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1" y="2049461"/>
            <a:ext cx="10473813" cy="447794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1-3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improve </a:t>
            </a:r>
          </a:p>
          <a:p>
            <a:pPr lvl="1"/>
            <a:r>
              <a:rPr lang="en-GB" sz="2200" dirty="0"/>
              <a:t>add better algorithms </a:t>
            </a:r>
          </a:p>
          <a:p>
            <a:pPr lvl="2"/>
            <a:r>
              <a:rPr lang="en-GB" sz="2000" dirty="0"/>
              <a:t>look for better computational complexity e.g. O(N)</a:t>
            </a:r>
          </a:p>
          <a:p>
            <a:pPr lvl="2"/>
            <a:r>
              <a:rPr lang="en-GB" sz="2000" dirty="0"/>
              <a:t>without throwing away the reference solution, which is probably far too slow for production, but it is indispensable for validation and testing</a:t>
            </a:r>
            <a:endParaRPr lang="en-GB" sz="2200" dirty="0"/>
          </a:p>
          <a:p>
            <a:pPr lvl="1"/>
            <a:r>
              <a:rPr lang="en-GB" sz="2200" dirty="0"/>
              <a:t>still using Python</a:t>
            </a:r>
          </a:p>
          <a:p>
            <a:pPr lvl="2"/>
            <a:r>
              <a:rPr lang="en-GB" sz="2000" dirty="0"/>
              <a:t>if anytime later you decide that for performance reasons you need to turn a Python method into a module method written in Fortran/C/C++, it will be easy to translate</a:t>
            </a:r>
          </a:p>
          <a:p>
            <a:pPr lvl="2"/>
            <a:r>
              <a:rPr lang="en-GB" sz="2000" dirty="0"/>
              <a:t>do not throw away the Python variant</a:t>
            </a:r>
          </a:p>
          <a:p>
            <a:pPr lvl="3"/>
            <a:r>
              <a:rPr lang="en-GB" sz="1800" dirty="0"/>
              <a:t>you need it as a reference solution (use it in your unit tests)</a:t>
            </a:r>
          </a:p>
          <a:p>
            <a:pPr lvl="2"/>
            <a:endParaRPr lang="en-GB" sz="2200" dirty="0"/>
          </a:p>
          <a:p>
            <a:pPr lvl="2"/>
            <a:endParaRPr lang="en-GB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10586354" cy="4334882"/>
          </a:xfrm>
        </p:spPr>
        <p:txBody>
          <a:bodyPr>
            <a:normAutofit fontScale="92500" lnSpcReduction="10000"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1-4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profile and optimize</a:t>
            </a:r>
          </a:p>
          <a:p>
            <a:pPr lvl="1"/>
            <a:r>
              <a:rPr lang="en-GB" sz="2200" dirty="0"/>
              <a:t>locate performance bottlenecks</a:t>
            </a:r>
          </a:p>
          <a:p>
            <a:pPr lvl="1"/>
            <a:r>
              <a:rPr lang="en-GB" sz="2200" dirty="0"/>
              <a:t>see what you can do with </a:t>
            </a:r>
            <a:r>
              <a:rPr lang="en-GB" sz="2200" dirty="0" err="1"/>
              <a:t>numba</a:t>
            </a:r>
            <a:r>
              <a:rPr lang="en-GB" sz="2200" dirty="0"/>
              <a:t> (or </a:t>
            </a:r>
            <a:r>
              <a:rPr lang="en-GB" sz="2200" dirty="0" err="1"/>
              <a:t>Cython</a:t>
            </a:r>
            <a:r>
              <a:rPr lang="en-GB" sz="2200" dirty="0"/>
              <a:t>).</a:t>
            </a:r>
          </a:p>
          <a:p>
            <a:pPr lvl="1"/>
            <a:r>
              <a:rPr lang="en-GB" sz="2200" dirty="0"/>
              <a:t>verify performance relative to machine limits</a:t>
            </a:r>
          </a:p>
          <a:p>
            <a:pPr lvl="2"/>
            <a:r>
              <a:rPr lang="en-GB" sz="2000" dirty="0"/>
              <a:t>apply the roofline model (easy with Intel Advisor)</a:t>
            </a:r>
          </a:p>
          <a:p>
            <a:pPr lvl="1"/>
            <a:r>
              <a:rPr lang="en-GB" sz="2200" dirty="0"/>
              <a:t>study approaches for removing performance bottlenecks </a:t>
            </a:r>
          </a:p>
          <a:p>
            <a:pPr lvl="2"/>
            <a:r>
              <a:rPr lang="en-GB" sz="2000" dirty="0"/>
              <a:t>common causes</a:t>
            </a:r>
          </a:p>
          <a:p>
            <a:pPr lvl="3"/>
            <a:r>
              <a:rPr lang="en-GB" sz="1800" dirty="0"/>
              <a:t>vectorization prohibited</a:t>
            </a:r>
          </a:p>
          <a:p>
            <a:pPr lvl="3"/>
            <a:r>
              <a:rPr lang="en-GB" sz="1800" dirty="0"/>
              <a:t>bad memory access pattern</a:t>
            </a:r>
          </a:p>
          <a:p>
            <a:pPr lvl="1"/>
            <a:r>
              <a:rPr lang="en-GB" sz="2200" dirty="0"/>
              <a:t>if necessary replace the bottleneck with a Python module written in Fortran/C/C++</a:t>
            </a:r>
          </a:p>
          <a:p>
            <a:pPr lvl="2"/>
            <a:r>
              <a:rPr lang="en-GB" sz="2000" dirty="0"/>
              <a:t>Performance programming in Fortran/C/C++ requires expertise</a:t>
            </a:r>
          </a:p>
          <a:p>
            <a:pPr lvl="3"/>
            <a:r>
              <a:rPr lang="en-GB" sz="1800" dirty="0"/>
              <a:t>which we are happy to provide, especially if you follow this strategy	</a:t>
            </a:r>
          </a:p>
          <a:p>
            <a:pPr lvl="3"/>
            <a:r>
              <a:rPr lang="en-GB" sz="1800" dirty="0"/>
              <a:t>attend our performance programming courses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</a:t>
            </a:r>
            <a:br>
              <a:rPr lang="en-GB" dirty="0"/>
            </a:br>
            <a:r>
              <a:rPr lang="en-GB" dirty="0"/>
              <a:t>development strategy: Principle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2049462"/>
            <a:ext cx="10586354" cy="3811588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iff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principles 1-5 are satisfied]</a:t>
            </a:r>
            <a:br>
              <a:rPr lang="en-GB" sz="3200" b="1" dirty="0">
                <a:solidFill>
                  <a:srgbClr val="C00000"/>
                </a:solidFill>
                <a:latin typeface="+mj-lt"/>
              </a:rPr>
            </a:br>
            <a:r>
              <a:rPr lang="en-GB" sz="3200" b="1" dirty="0">
                <a:solidFill>
                  <a:srgbClr val="C00000"/>
                </a:solidFill>
                <a:latin typeface="+mj-lt"/>
              </a:rPr>
              <a:t>    </a:t>
            </a:r>
            <a:r>
              <a:rPr lang="en-GB" sz="3200" b="1" dirty="0" err="1">
                <a:solidFill>
                  <a:srgbClr val="C00000"/>
                </a:solidFill>
                <a:latin typeface="+mj-lt"/>
              </a:rPr>
              <a:t>parallellize</a:t>
            </a:r>
            <a:r>
              <a:rPr lang="en-GB" sz="32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GB" sz="3200" dirty="0">
                <a:solidFill>
                  <a:srgbClr val="C00000"/>
                </a:solidFill>
              </a:rPr>
              <a:t>(if there is a need to do so)</a:t>
            </a:r>
          </a:p>
          <a:p>
            <a:pPr lvl="1"/>
            <a:r>
              <a:rPr lang="en-GB" sz="2200" dirty="0"/>
              <a:t>when the execution time is too large</a:t>
            </a:r>
          </a:p>
          <a:p>
            <a:pPr lvl="1"/>
            <a:r>
              <a:rPr lang="en-GB" sz="2200" dirty="0"/>
              <a:t>when one node does not provide enough memory or bandwidth</a:t>
            </a:r>
          </a:p>
          <a:p>
            <a:pPr lvl="1"/>
            <a:r>
              <a:rPr lang="en-GB" sz="2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when your code has competitors which do </a:t>
            </a:r>
            <a:r>
              <a:rPr lang="en-GB" sz="22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parallellize</a:t>
            </a:r>
            <a:endParaRPr lang="en-GB" sz="2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sz="2200" dirty="0"/>
              <a:t>consider </a:t>
            </a:r>
            <a:r>
              <a:rPr lang="en-GB" sz="2200" dirty="0" err="1"/>
              <a:t>parallellization</a:t>
            </a:r>
            <a:endParaRPr lang="en-GB" sz="2200" dirty="0"/>
          </a:p>
          <a:p>
            <a:pPr lvl="2"/>
            <a:r>
              <a:rPr lang="en-GB" sz="2000" dirty="0"/>
              <a:t>mpi4py</a:t>
            </a:r>
          </a:p>
          <a:p>
            <a:pPr lvl="2"/>
            <a:r>
              <a:rPr lang="en-GB" sz="2000" dirty="0" err="1"/>
              <a:t>dask</a:t>
            </a:r>
            <a:r>
              <a:rPr lang="en-GB" sz="2000" dirty="0"/>
              <a:t> </a:t>
            </a:r>
          </a:p>
          <a:p>
            <a:pPr lvl="1"/>
            <a:r>
              <a:rPr lang="en-GB" sz="2200" dirty="0"/>
              <a:t>requires expertise </a:t>
            </a:r>
            <a:br>
              <a:rPr lang="en-GB" sz="2200" dirty="0"/>
            </a:br>
            <a:r>
              <a:rPr lang="en-GB" sz="2200" dirty="0"/>
              <a:t>(which we are happy to provide, especially if you follow this strategy)</a:t>
            </a:r>
          </a:p>
          <a:p>
            <a:pPr marL="457200" lvl="1" indent="0">
              <a:buNone/>
            </a:pPr>
            <a:endParaRPr lang="en-GB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3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DC8-DDE6-194A-A716-4F45A1F9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732712" cy="1496860"/>
          </a:xfrm>
        </p:spPr>
        <p:txBody>
          <a:bodyPr/>
          <a:lstStyle/>
          <a:p>
            <a:r>
              <a:rPr lang="en-GB" dirty="0"/>
              <a:t>(research) code development strategy: some missing ingredients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21F02-6406-8C42-9A85-5FF7FE88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62" y="2011362"/>
            <a:ext cx="4624388" cy="4389438"/>
          </a:xfrm>
        </p:spPr>
        <p:txBody>
          <a:bodyPr>
            <a:normAutofit fontScale="70000" lnSpcReduction="20000"/>
          </a:bodyPr>
          <a:lstStyle/>
          <a:p>
            <a:r>
              <a:rPr lang="en-GB" sz="2400" dirty="0"/>
              <a:t>versioning system</a:t>
            </a:r>
          </a:p>
          <a:p>
            <a:pPr lvl="1"/>
            <a:r>
              <a:rPr lang="en-GB" sz="2200" dirty="0"/>
              <a:t>git</a:t>
            </a:r>
          </a:p>
          <a:p>
            <a:pPr lvl="1"/>
            <a:r>
              <a:rPr lang="en-GB" sz="2200" dirty="0"/>
              <a:t>mercurial</a:t>
            </a:r>
          </a:p>
          <a:p>
            <a:r>
              <a:rPr lang="en-GB" sz="2400" dirty="0"/>
              <a:t>build system</a:t>
            </a:r>
          </a:p>
          <a:p>
            <a:pPr lvl="1"/>
            <a:r>
              <a:rPr lang="en-GB" sz="2200" dirty="0"/>
              <a:t>which adjusts to your current environment</a:t>
            </a:r>
          </a:p>
          <a:p>
            <a:pPr lvl="1"/>
            <a:r>
              <a:rPr lang="en-GB" sz="2200" dirty="0" err="1"/>
              <a:t>makefiles</a:t>
            </a:r>
            <a:r>
              <a:rPr lang="en-GB" sz="2200" dirty="0"/>
              <a:t> are rather versatile</a:t>
            </a:r>
          </a:p>
          <a:p>
            <a:r>
              <a:rPr lang="en-GB" sz="2400" dirty="0"/>
              <a:t>documentation</a:t>
            </a:r>
          </a:p>
          <a:p>
            <a:pPr lvl="1"/>
            <a:r>
              <a:rPr lang="en-GB" sz="2200" dirty="0"/>
              <a:t>python has integrated help showing doc-strings</a:t>
            </a:r>
          </a:p>
          <a:p>
            <a:pPr lvl="1"/>
            <a:r>
              <a:rPr lang="en-GB" sz="2200" dirty="0"/>
              <a:t>sphinx</a:t>
            </a:r>
          </a:p>
          <a:p>
            <a:pPr lvl="1"/>
            <a:r>
              <a:rPr lang="en-GB" sz="2200" dirty="0"/>
              <a:t>smart editors can show your doc-string</a:t>
            </a:r>
          </a:p>
          <a:p>
            <a:r>
              <a:rPr lang="en-GB" sz="2400" dirty="0"/>
              <a:t>IDEs</a:t>
            </a:r>
          </a:p>
          <a:p>
            <a:pPr lvl="1"/>
            <a:r>
              <a:rPr lang="en-GB" sz="2200" dirty="0"/>
              <a:t>eclipse with </a:t>
            </a:r>
            <a:r>
              <a:rPr lang="en-GB" sz="2200" dirty="0" err="1"/>
              <a:t>PyDev</a:t>
            </a:r>
            <a:r>
              <a:rPr lang="en-GB" sz="2200" dirty="0"/>
              <a:t>, also support for Fortran/C/C++, </a:t>
            </a:r>
          </a:p>
          <a:p>
            <a:pPr lvl="1"/>
            <a:r>
              <a:rPr lang="en-GB" sz="2200" dirty="0" err="1"/>
              <a:t>liclipse</a:t>
            </a:r>
            <a:endParaRPr lang="en-GB" sz="2200" dirty="0"/>
          </a:p>
          <a:p>
            <a:pPr lvl="1"/>
            <a:r>
              <a:rPr lang="en-GB" sz="2200" dirty="0" err="1"/>
              <a:t>pycharm</a:t>
            </a:r>
            <a:endParaRPr lang="en-GB" sz="2200" dirty="0"/>
          </a:p>
          <a:p>
            <a:pPr lvl="1"/>
            <a:r>
              <a:rPr lang="en-GB" sz="2200" dirty="0"/>
              <a:t>Atom-2</a:t>
            </a:r>
          </a:p>
          <a:p>
            <a:r>
              <a:rPr lang="en-GB" sz="2400" dirty="0"/>
              <a:t>environment management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C4684-9F9F-2249-B798-1E949DCC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F3FD96-1364-7149-AA94-F72733A6FA76}"/>
              </a:ext>
            </a:extLst>
          </p:cNvPr>
          <p:cNvSpPr/>
          <p:nvPr/>
        </p:nvSpPr>
        <p:spPr>
          <a:xfrm>
            <a:off x="6210603" y="2003673"/>
            <a:ext cx="5090177" cy="1569660"/>
          </a:xfrm>
          <a:prstGeom prst="rect">
            <a:avLst/>
          </a:prstGeom>
          <a:solidFill>
            <a:srgbClr val="BAC1EC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def</a:t>
            </a:r>
            <a:r>
              <a:rPr lang="en-GB" sz="1600" b="1" dirty="0">
                <a:latin typeface="Courier" pitchFamily="2" charset="0"/>
              </a:rPr>
              <a:t> </a:t>
            </a:r>
            <a:r>
              <a:rPr lang="en-GB" sz="1600" b="1" dirty="0" err="1">
                <a:latin typeface="Courier" pitchFamily="2" charset="0"/>
              </a:rPr>
              <a:t>my_fun</a:t>
            </a:r>
            <a:r>
              <a:rPr lang="en-GB" sz="1600" b="1" dirty="0">
                <a:latin typeface="Courier" pitchFamily="2" charset="0"/>
              </a:rPr>
              <a:t>(</a:t>
            </a:r>
            <a:r>
              <a:rPr lang="en-GB" sz="1600" b="1" dirty="0" err="1">
                <a:latin typeface="Courier" pitchFamily="2" charset="0"/>
              </a:rPr>
              <a:t>arg</a:t>
            </a:r>
            <a:r>
              <a:rPr lang="en-GB" sz="1600" b="1" dirty="0">
                <a:latin typeface="Courier" pitchFamily="2" charset="0"/>
              </a:rPr>
              <a:t>):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"""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this is function does nothing.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its argument </a:t>
            </a:r>
            <a:r>
              <a:rPr lang="en-GB" sz="1600" b="1" dirty="0" err="1">
                <a:solidFill>
                  <a:srgbClr val="00B050"/>
                </a:solidFill>
                <a:latin typeface="Courier" pitchFamily="2" charset="0"/>
              </a:rPr>
              <a:t>arg</a:t>
            </a:r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is useless.</a:t>
            </a:r>
          </a:p>
          <a:p>
            <a:r>
              <a:rPr lang="en-GB" sz="1600" b="1" dirty="0">
                <a:solidFill>
                  <a:srgbClr val="00B050"/>
                </a:solidFill>
                <a:latin typeface="Courier" pitchFamily="2" charset="0"/>
              </a:rPr>
              <a:t>    """</a:t>
            </a:r>
          </a:p>
          <a:p>
            <a:r>
              <a:rPr lang="en-GB" sz="1600" b="1" dirty="0">
                <a:latin typeface="Courier" pitchFamily="2" charset="0"/>
              </a:rPr>
              <a:t>    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pass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254340-59DD-C442-814F-05C47FC5C93E}"/>
              </a:ext>
            </a:extLst>
          </p:cNvPr>
          <p:cNvSpPr txBox="1">
            <a:spLocks/>
          </p:cNvSpPr>
          <p:nvPr/>
        </p:nvSpPr>
        <p:spPr>
          <a:xfrm>
            <a:off x="6225524" y="3676071"/>
            <a:ext cx="5090176" cy="243262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 python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... </a:t>
            </a:r>
          </a:p>
          <a:p>
            <a:pPr>
              <a:spcBef>
                <a:spcPts val="400"/>
              </a:spcBef>
            </a:pPr>
            <a:r>
              <a:rPr lang="en-GB" sz="1800" b="1" dirty="0">
                <a:latin typeface="Courier" pitchFamily="2" charset="0"/>
              </a:rPr>
              <a:t>&gt;&gt;&gt; import </a:t>
            </a:r>
            <a:r>
              <a:rPr lang="en-US" sz="1800" b="1" dirty="0">
                <a:latin typeface="Courier" pitchFamily="2" charset="0"/>
              </a:rPr>
              <a:t>my_f90_tools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 help(</a:t>
            </a:r>
            <a:r>
              <a:rPr lang="en-US" sz="1800" b="1" dirty="0" err="1">
                <a:latin typeface="Courier" pitchFamily="2" charset="0"/>
              </a:rPr>
              <a:t>my_fun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 err="1">
                <a:latin typeface="Courier" pitchFamily="2" charset="0"/>
              </a:rPr>
              <a:t>my_fun</a:t>
            </a:r>
            <a:r>
              <a:rPr lang="en-US" sz="1800" b="1" dirty="0">
                <a:latin typeface="Courier" pitchFamily="2" charset="0"/>
              </a:rPr>
              <a:t>(</a:t>
            </a:r>
            <a:r>
              <a:rPr lang="en-US" sz="1800" b="1" dirty="0" err="1">
                <a:latin typeface="Courier" pitchFamily="2" charset="0"/>
              </a:rPr>
              <a:t>arg</a:t>
            </a:r>
            <a:r>
              <a:rPr lang="en-US" sz="1800" b="1" dirty="0">
                <a:latin typeface="Courier" pitchFamily="2" charset="0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    this is function does nothing.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    its argument *</a:t>
            </a:r>
            <a:r>
              <a:rPr lang="en-US" sz="1800" b="1" dirty="0" err="1">
                <a:latin typeface="Courier" pitchFamily="2" charset="0"/>
              </a:rPr>
              <a:t>arg</a:t>
            </a:r>
            <a:r>
              <a:rPr lang="en-US" sz="1800" b="1" dirty="0">
                <a:latin typeface="Courier" pitchFamily="2" charset="0"/>
              </a:rPr>
              <a:t>* is useless.</a:t>
            </a:r>
          </a:p>
          <a:p>
            <a:pPr>
              <a:spcBef>
                <a:spcPts val="400"/>
              </a:spcBef>
            </a:pPr>
            <a:r>
              <a:rPr lang="en-US" sz="1800" b="1" dirty="0">
                <a:latin typeface="Courier" pitchFamily="2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41131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C7FF-A758-8846-A693-F4009041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DE586-3579-994A-9677-CB399D93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extra information (not just on Python)</a:t>
            </a:r>
          </a:p>
          <a:p>
            <a:pPr lvl="1"/>
            <a:r>
              <a:rPr lang="en-GB" dirty="0">
                <a:hlinkClick r:id="rId2"/>
              </a:rPr>
              <a:t>https://github.com/gjbex/training-material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Python info is in the </a:t>
            </a:r>
            <a:r>
              <a:rPr lang="en-GB"/>
              <a:t>Python directory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EA32-0943-EF47-B76E-F01EDB50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694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02BA-24BE-484E-ADB3-F9C496B6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development for researchers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F39A9-6BDC-AB49-B927-648077F8C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My answer:</a:t>
            </a:r>
          </a:p>
          <a:p>
            <a:r>
              <a:rPr lang="en-GB" dirty="0"/>
              <a:t>(not necessarily THE answer, but based on &gt;30 years of scientific software development in a research context)</a:t>
            </a:r>
          </a:p>
          <a:p>
            <a:r>
              <a:rPr lang="en-GB" dirty="0"/>
              <a:t>is Python-centric</a:t>
            </a:r>
          </a:p>
          <a:p>
            <a:r>
              <a:rPr lang="en-GB" dirty="0"/>
              <a:t>uses tools to relieve you from the burden of administrative tasks and let you focus on the job - solving the science problem</a:t>
            </a:r>
          </a:p>
          <a:p>
            <a:pPr lvl="1"/>
            <a:r>
              <a:rPr lang="en-GB" dirty="0" err="1"/>
              <a:t>et_micc</a:t>
            </a:r>
            <a:r>
              <a:rPr lang="en-GB" dirty="0"/>
              <a:t> 	(project management, binary extension modules)</a:t>
            </a:r>
          </a:p>
          <a:p>
            <a:pPr lvl="1"/>
            <a:r>
              <a:rPr lang="en-GB" dirty="0"/>
              <a:t>poetry	(dependency management, publishing, virtual environments)</a:t>
            </a:r>
          </a:p>
          <a:p>
            <a:pPr lvl="1"/>
            <a:r>
              <a:rPr lang="en-GB" dirty="0"/>
              <a:t>git	(version control, collaboration)</a:t>
            </a:r>
          </a:p>
          <a:p>
            <a:pPr lvl="1"/>
            <a:r>
              <a:rPr lang="en-GB" dirty="0"/>
              <a:t>sphinx	(documentation)</a:t>
            </a:r>
          </a:p>
          <a:p>
            <a:r>
              <a:rPr lang="en-GB" dirty="0"/>
              <a:t>without these tools I find myself looking up how to do administrative tasks far too often, and not doing them because of time constraints</a:t>
            </a:r>
          </a:p>
          <a:p>
            <a:r>
              <a:rPr lang="en-GB" dirty="0"/>
              <a:t>They have proven useful for small scale developments as well as for large projects for academia as well as for industry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A75D-BC34-8344-8220-2983578C1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81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2C23-A61F-4A4C-A8FD-9218D2D9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27E32-5609-7843-9395-2C4F9579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Python is </a:t>
            </a:r>
            <a:r>
              <a:rPr lang="en-GB" b="1" dirty="0">
                <a:solidFill>
                  <a:srgbClr val="C00000"/>
                </a:solidFill>
              </a:rPr>
              <a:t>easy to Read, Learn and Write</a:t>
            </a:r>
          </a:p>
          <a:p>
            <a:pPr lvl="1" fontAlgn="base"/>
            <a:r>
              <a:rPr lang="en-GB" dirty="0"/>
              <a:t>Python is a</a:t>
            </a:r>
            <a:r>
              <a:rPr lang="en-GB" b="1" dirty="0"/>
              <a:t> high-level programming language</a:t>
            </a:r>
            <a:r>
              <a:rPr lang="en-GB" dirty="0"/>
              <a:t> that has English-like syntax.</a:t>
            </a:r>
          </a:p>
          <a:p>
            <a:pPr lvl="2" fontAlgn="base"/>
            <a:r>
              <a:rPr lang="en-GB" dirty="0"/>
              <a:t>This makes it easier to read and understand the code (reuse)</a:t>
            </a:r>
          </a:p>
          <a:p>
            <a:pPr lvl="2" fontAlgn="base"/>
            <a:r>
              <a:rPr lang="en-GB" dirty="0"/>
              <a:t>Python is really easy to</a:t>
            </a:r>
            <a:r>
              <a:rPr lang="en-GB" b="1" dirty="0"/>
              <a:t> pick up </a:t>
            </a:r>
            <a:r>
              <a:rPr lang="en-GB" dirty="0"/>
              <a:t>and </a:t>
            </a:r>
            <a:r>
              <a:rPr lang="en-GB" b="1" dirty="0"/>
              <a:t>learn</a:t>
            </a:r>
            <a:r>
              <a:rPr lang="en-GB" dirty="0"/>
              <a:t>, that is why a lot of people recommend Python to beginners (flat learning curve)</a:t>
            </a:r>
          </a:p>
          <a:p>
            <a:pPr fontAlgn="base"/>
            <a:r>
              <a:rPr lang="en-GB" dirty="0"/>
              <a:t>Python is </a:t>
            </a:r>
            <a:r>
              <a:rPr lang="en-GB" b="1" dirty="0">
                <a:solidFill>
                  <a:srgbClr val="C00000"/>
                </a:solidFill>
              </a:rPr>
              <a:t>a very productive language</a:t>
            </a:r>
          </a:p>
          <a:p>
            <a:pPr lvl="1" fontAlgn="base"/>
            <a:r>
              <a:rPr lang="en-GB" dirty="0"/>
              <a:t>Due to the simplicity of Python, developers can focus on solving the problem </a:t>
            </a:r>
          </a:p>
          <a:p>
            <a:pPr lvl="1" fontAlgn="base"/>
            <a:r>
              <a:rPr lang="en-GB" dirty="0"/>
              <a:t>You don’t need to spend too much time in understanding the </a:t>
            </a:r>
            <a:r>
              <a:rPr lang="en-GB" b="1" dirty="0"/>
              <a:t>syntax</a:t>
            </a:r>
            <a:r>
              <a:rPr lang="en-GB" dirty="0"/>
              <a:t> or </a:t>
            </a:r>
            <a:r>
              <a:rPr lang="en-GB" b="1" dirty="0"/>
              <a:t>behaviour</a:t>
            </a:r>
            <a:r>
              <a:rPr lang="en-GB" dirty="0"/>
              <a:t> of the programming language</a:t>
            </a:r>
          </a:p>
          <a:p>
            <a:pPr lvl="1" fontAlgn="base"/>
            <a:r>
              <a:rPr lang="en-GB" dirty="0"/>
              <a:t>a productive language reduces the development cycle</a:t>
            </a:r>
          </a:p>
          <a:p>
            <a:pPr lvl="1" fontAlgn="base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BDC33-EB95-504F-BCEF-981B7FE1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504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A637-9F6A-8A4F-A411-4EE5962A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then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A4C4-687A-1C45-880E-A4577A897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 once </a:t>
            </a:r>
            <a:r>
              <a:rPr lang="fr-FR" dirty="0" err="1"/>
              <a:t>wrote</a:t>
            </a:r>
            <a:r>
              <a:rPr lang="fr-FR" dirty="0"/>
              <a:t> a Python </a:t>
            </a:r>
            <a:r>
              <a:rPr lang="fr-FR" dirty="0" err="1"/>
              <a:t>method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the </a:t>
            </a:r>
            <a:r>
              <a:rPr lang="fr-FR" dirty="0" err="1"/>
              <a:t>Verlet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all </a:t>
            </a:r>
            <a:r>
              <a:rPr lang="fr-FR" dirty="0" err="1"/>
              <a:t>atoms</a:t>
            </a:r>
            <a:r>
              <a:rPr lang="fr-FR" dirty="0"/>
              <a:t> in a </a:t>
            </a:r>
            <a:r>
              <a:rPr lang="fr-FR" dirty="0" err="1"/>
              <a:t>Molecular</a:t>
            </a:r>
            <a:r>
              <a:rPr lang="fr-FR" dirty="0"/>
              <a:t> Dynamics application</a:t>
            </a:r>
          </a:p>
          <a:p>
            <a:r>
              <a:rPr lang="fr-FR" dirty="0"/>
              <a:t>I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annoyingly</a:t>
            </a:r>
            <a:r>
              <a:rPr lang="fr-FR" dirty="0"/>
              <a:t> slow</a:t>
            </a:r>
          </a:p>
          <a:p>
            <a:r>
              <a:rPr lang="fr-FR" dirty="0"/>
              <a:t>I </a:t>
            </a:r>
            <a:r>
              <a:rPr lang="fr-FR" dirty="0" err="1"/>
              <a:t>replaced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C++ version</a:t>
            </a:r>
          </a:p>
          <a:p>
            <a:r>
              <a:rPr lang="fr-FR" dirty="0"/>
              <a:t>It </a:t>
            </a:r>
            <a:r>
              <a:rPr lang="fr-FR" dirty="0" err="1"/>
              <a:t>was</a:t>
            </a:r>
            <a:r>
              <a:rPr lang="fr-FR" dirty="0"/>
              <a:t> 1200x </a:t>
            </a:r>
            <a:r>
              <a:rPr lang="fr-FR" dirty="0" err="1"/>
              <a:t>faster</a:t>
            </a:r>
            <a:r>
              <a:rPr lang="fr-FR" dirty="0"/>
              <a:t> (no typo!)</a:t>
            </a:r>
          </a:p>
          <a:p>
            <a:endParaRPr lang="fr-FR" dirty="0"/>
          </a:p>
          <a:p>
            <a:pPr algn="ctr"/>
            <a:r>
              <a:rPr lang="fr-FR" dirty="0" err="1">
                <a:solidFill>
                  <a:srgbClr val="C00000"/>
                </a:solidFill>
              </a:rPr>
              <a:t>Why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would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we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be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interested</a:t>
            </a:r>
            <a:r>
              <a:rPr lang="fr-FR" dirty="0">
                <a:solidFill>
                  <a:srgbClr val="C00000"/>
                </a:solidFill>
              </a:rPr>
              <a:t> in Python,</a:t>
            </a:r>
            <a:br>
              <a:rPr lang="fr-FR" dirty="0">
                <a:solidFill>
                  <a:srgbClr val="C00000"/>
                </a:solidFill>
              </a:rPr>
            </a:br>
            <a:r>
              <a:rPr lang="fr-FR" dirty="0">
                <a:solidFill>
                  <a:srgbClr val="C00000"/>
                </a:solidFill>
              </a:rPr>
              <a:t> if </a:t>
            </a:r>
            <a:r>
              <a:rPr lang="fr-FR" dirty="0" err="1">
                <a:solidFill>
                  <a:srgbClr val="C00000"/>
                </a:solidFill>
              </a:rPr>
              <a:t>it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can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be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that</a:t>
            </a:r>
            <a:r>
              <a:rPr lang="fr-FR" dirty="0">
                <a:solidFill>
                  <a:srgbClr val="C00000"/>
                </a:solidFill>
              </a:rPr>
              <a:t> slow?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B4232-226B-5A43-8145-1FD71F5A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D7BD-8F5D-4544-8D4B-27B7BC6C32C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227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D102-F80D-0641-AB69-7D486C1F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763574" cy="1130300"/>
          </a:xfrm>
        </p:spPr>
        <p:txBody>
          <a:bodyPr/>
          <a:lstStyle/>
          <a:p>
            <a:r>
              <a:rPr lang="fr-FR" dirty="0"/>
              <a:t>Python                vs              C/C++/Fortran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EE08-C5A6-044A-8D9B-AB8576850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5005062" cy="4800601"/>
          </a:xfrm>
        </p:spPr>
        <p:txBody>
          <a:bodyPr>
            <a:normAutofit/>
          </a:bodyPr>
          <a:lstStyle/>
          <a:p>
            <a:pPr marL="185738" indent="-1746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Interpreted language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command line, smallest executable unit is a line, immediate feedback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edit/run cycle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very easy to learn/develop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very terse and readable code	</a:t>
            </a:r>
          </a:p>
          <a:p>
            <a:pPr marL="635000" lvl="5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1600" dirty="0"/>
              <a:t>Python enforces indentation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script is flexible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dynamically typed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overhead from interpreting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very little runtime optimization done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1" dirty="0"/>
              <a:t>productiveness, flexibility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A3CEA-92BD-5E44-A58A-76BD8C55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E1C6A1-F0D3-0F4A-AD30-F528CCB9625E}"/>
              </a:ext>
            </a:extLst>
          </p:cNvPr>
          <p:cNvSpPr txBox="1">
            <a:spLocks/>
          </p:cNvSpPr>
          <p:nvPr/>
        </p:nvSpPr>
        <p:spPr>
          <a:xfrm>
            <a:off x="6347150" y="2055659"/>
            <a:ext cx="5256212" cy="506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7462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Compiled language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smallest executable unit is (sub)program, feedback is later and for a larger unit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edit/build/run cycle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Learning curve is steeper, and longer (C++)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more verbose code</a:t>
            </a:r>
          </a:p>
          <a:p>
            <a:pPr marL="635000" lvl="5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1600" dirty="0"/>
              <a:t>free layout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program is static, rigid (input parsing)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System Font Regular"/>
              <a:buChar char="-"/>
            </a:pPr>
            <a:r>
              <a:rPr lang="en-US" sz="2000" dirty="0"/>
              <a:t>statically typed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compiler minimizes the overhead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r>
              <a:rPr lang="en-US" sz="2000" dirty="0"/>
              <a:t>good optimization (automatic vectorization)</a:t>
            </a:r>
          </a:p>
          <a:p>
            <a:pPr marL="177800" lvl="3" indent="-177800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  <a:buFont typeface="System Font Regular"/>
              <a:buChar char="+"/>
            </a:pPr>
            <a:endParaRPr lang="en-US" sz="2600" b="1" dirty="0"/>
          </a:p>
          <a:p>
            <a:pPr marL="173038" lvl="4" algn="r">
              <a:lnSpc>
                <a:spcPct val="100000"/>
              </a:lnSpc>
              <a:spcBef>
                <a:spcPts val="0"/>
              </a:spcBef>
              <a:buClr>
                <a:srgbClr val="00B050"/>
              </a:buClr>
            </a:pPr>
            <a:r>
              <a:rPr lang="en-US" sz="2600" b="1" dirty="0"/>
              <a:t>performance</a:t>
            </a:r>
          </a:p>
          <a:p>
            <a:pPr marL="360363" indent="-187325">
              <a:lnSpc>
                <a:spcPct val="100000"/>
              </a:lnSpc>
              <a:spcBef>
                <a:spcPts val="0"/>
              </a:spcBef>
            </a:pPr>
            <a:endParaRPr lang="fr-F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672B3-4493-D04B-B835-900746BE7651}"/>
              </a:ext>
            </a:extLst>
          </p:cNvPr>
          <p:cNvSpPr txBox="1"/>
          <p:nvPr/>
        </p:nvSpPr>
        <p:spPr>
          <a:xfrm>
            <a:off x="5186496" y="5622057"/>
            <a:ext cx="4076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B6D32"/>
                </a:solidFill>
                <a:latin typeface="+mj-lt"/>
                <a:ea typeface="Roboto" panose="02000000000000000000" pitchFamily="2" charset="0"/>
              </a:rPr>
              <a:t>← We want both! →</a:t>
            </a:r>
          </a:p>
        </p:txBody>
      </p:sp>
    </p:spTree>
    <p:extLst>
      <p:ext uri="{BB962C8B-B14F-4D97-AF65-F5344CB8AC3E}">
        <p14:creationId xmlns:p14="http://schemas.microsoft.com/office/powerpoint/2010/main" val="17552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9065-EA77-0A4E-B6CA-AEDB46D8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Python good 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6CBC7-5F2B-B346-926D-9D952509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629401" cy="414020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high-level general-purpose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standard library </a:t>
            </a:r>
            <a:r>
              <a:rPr lang="en-US" sz="2400" dirty="0">
                <a:hlinkClick r:id="rId3"/>
              </a:rPr>
              <a:t>The Python Standard Library</a:t>
            </a:r>
            <a:r>
              <a:rPr lang="en-US" sz="24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wide variety of third-party extensions:  </a:t>
            </a:r>
            <a:r>
              <a:rPr lang="en-US" sz="2400" dirty="0">
                <a:hlinkClick r:id="rId4"/>
              </a:rPr>
              <a:t>the Python Package Index</a:t>
            </a:r>
            <a:r>
              <a:rPr lang="en-US" sz="2400" dirty="0"/>
              <a:t> (</a:t>
            </a:r>
            <a:r>
              <a:rPr lang="en-US" sz="2400" dirty="0" err="1"/>
              <a:t>PyPI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Many packages with HPC in mind, built on top of HPC libraries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functionality of standard library and extension packages is exposed easily as</a:t>
            </a:r>
          </a:p>
          <a:p>
            <a:r>
              <a:rPr lang="en-US" sz="2400" dirty="0"/>
              <a:t> 	</a:t>
            </a:r>
            <a:r>
              <a:rPr lang="en-US" sz="2400" dirty="0">
                <a:latin typeface="Courier" pitchFamily="2" charset="0"/>
              </a:rPr>
              <a:t>import </a:t>
            </a:r>
            <a:r>
              <a:rPr lang="en-US" sz="2400" i="1" dirty="0" err="1">
                <a:latin typeface="Courier" pitchFamily="2" charset="0"/>
              </a:rPr>
              <a:t>module_name</a:t>
            </a:r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installing packages is easy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	</a:t>
            </a:r>
            <a:r>
              <a:rPr lang="en-US" sz="2400" dirty="0">
                <a:latin typeface="Courier" pitchFamily="2" charset="0"/>
              </a:rPr>
              <a:t>pip install </a:t>
            </a:r>
            <a:r>
              <a:rPr lang="en-US" sz="2400" i="1" dirty="0" err="1">
                <a:latin typeface="Courier" pitchFamily="2" charset="0"/>
              </a:rPr>
              <a:t>module_name</a:t>
            </a:r>
            <a:endParaRPr lang="en-US" sz="2400" i="1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quality Python distributions (Intel, Anaconda), Windows/Linux/MACOS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source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well documented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community, used in most scientific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5EF87-7E3C-754E-9C59-84F8B122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1C33-475D-474A-A037-DDAF3DC7AF09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7BCB03-7148-BC47-9764-A640AF7892F1}"/>
              </a:ext>
            </a:extLst>
          </p:cNvPr>
          <p:cNvSpPr/>
          <p:nvPr/>
        </p:nvSpPr>
        <p:spPr>
          <a:xfrm>
            <a:off x="5263107" y="1542044"/>
            <a:ext cx="63965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rgbClr val="DB6D32"/>
                </a:solidFill>
              </a:rPr>
              <a:t>https://</a:t>
            </a:r>
            <a:r>
              <a:rPr lang="fr-FR" sz="1400" dirty="0" err="1">
                <a:solidFill>
                  <a:srgbClr val="DB6D32"/>
                </a:solidFill>
              </a:rPr>
              <a:t>docs.python.org</a:t>
            </a:r>
            <a:r>
              <a:rPr lang="fr-FR" sz="1400" dirty="0">
                <a:solidFill>
                  <a:srgbClr val="DB6D32"/>
                </a:solidFill>
              </a:rPr>
              <a:t>/3/</a:t>
            </a:r>
            <a:r>
              <a:rPr lang="fr-FR" sz="1400" dirty="0" err="1">
                <a:solidFill>
                  <a:srgbClr val="DB6D32"/>
                </a:solidFill>
              </a:rPr>
              <a:t>faq</a:t>
            </a:r>
            <a:r>
              <a:rPr lang="fr-FR" sz="1400" dirty="0">
                <a:solidFill>
                  <a:srgbClr val="DB6D32"/>
                </a:solidFill>
              </a:rPr>
              <a:t>/</a:t>
            </a:r>
            <a:r>
              <a:rPr lang="fr-FR" sz="1400" dirty="0" err="1">
                <a:solidFill>
                  <a:srgbClr val="DB6D32"/>
                </a:solidFill>
              </a:rPr>
              <a:t>general.html#what-is-python-good-for</a:t>
            </a:r>
            <a:endParaRPr lang="fr-FR" sz="1400" dirty="0">
              <a:solidFill>
                <a:srgbClr val="DB6D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333639"/>
      </a:dk1>
      <a:lt1>
        <a:srgbClr val="F4F5FC"/>
      </a:lt1>
      <a:dk2>
        <a:srgbClr val="353A42"/>
      </a:dk2>
      <a:lt2>
        <a:srgbClr val="FFFFFF"/>
      </a:lt2>
      <a:accent1>
        <a:srgbClr val="DB6C30"/>
      </a:accent1>
      <a:accent2>
        <a:srgbClr val="DB6C30"/>
      </a:accent2>
      <a:accent3>
        <a:srgbClr val="DB6C30"/>
      </a:accent3>
      <a:accent4>
        <a:srgbClr val="DB6C30"/>
      </a:accent4>
      <a:accent5>
        <a:srgbClr val="DB6C30"/>
      </a:accent5>
      <a:accent6>
        <a:srgbClr val="AAB2BD"/>
      </a:accent6>
      <a:hlink>
        <a:srgbClr val="F8960D"/>
      </a:hlink>
      <a:folHlink>
        <a:srgbClr val="D70444"/>
      </a:folHlink>
    </a:clrScheme>
    <a:fontScheme name="VSC">
      <a:majorFont>
        <a:latin typeface="FlandersArtSans-Bold"/>
        <a:ea typeface=""/>
        <a:cs typeface=""/>
      </a:majorFont>
      <a:minorFont>
        <a:latin typeface="FlandersArt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DA64B02A9E3B4AB9490F0C2BB82744" ma:contentTypeVersion="6" ma:contentTypeDescription="Een nieuw document maken." ma:contentTypeScope="" ma:versionID="4ad8fe0aa9d03e7447f06f3f0a4ed180">
  <xsd:schema xmlns:xsd="http://www.w3.org/2001/XMLSchema" xmlns:xs="http://www.w3.org/2001/XMLSchema" xmlns:p="http://schemas.microsoft.com/office/2006/metadata/properties" xmlns:ns2="953b9da2-a036-46c9-a6ac-feb41fed1c71" targetNamespace="http://schemas.microsoft.com/office/2006/metadata/properties" ma:root="true" ma:fieldsID="cfc1b4406bc99b181f1b570b17e440c9" ns2:_="">
    <xsd:import namespace="953b9da2-a036-46c9-a6ac-feb41fed1c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b9da2-a036-46c9-a6ac-feb41fed1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3DC61F-D29E-4541-8ADB-2A5E6FB21B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3b9da2-a036-46c9-a6ac-feb41fed1c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4EE3F2-D13D-4835-816B-74B5A42185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D56244-60B2-41FD-96AD-7AC25F221D7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11664</TotalTime>
  <Words>4637</Words>
  <Application>Microsoft Macintosh PowerPoint</Application>
  <PresentationFormat>Widescreen</PresentationFormat>
  <Paragraphs>574</Paragraphs>
  <Slides>47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Cambria Math</vt:lpstr>
      <vt:lpstr>Courier</vt:lpstr>
      <vt:lpstr>Courier New</vt:lpstr>
      <vt:lpstr>FlandersArtSans-Bold</vt:lpstr>
      <vt:lpstr>FlandersArtSans-Medium</vt:lpstr>
      <vt:lpstr>FlandersArtSans-Regular</vt:lpstr>
      <vt:lpstr>System Font Regular</vt:lpstr>
      <vt:lpstr>Office Theme</vt:lpstr>
      <vt:lpstr>Software Development  for Researchers ----------------------------- High Performance Python</vt:lpstr>
      <vt:lpstr>PowerPoint Presentation</vt:lpstr>
      <vt:lpstr>Software development for researchers</vt:lpstr>
      <vt:lpstr>Software development for researchers</vt:lpstr>
      <vt:lpstr>Software development for researchers</vt:lpstr>
      <vt:lpstr>why Python?</vt:lpstr>
      <vt:lpstr>But then … </vt:lpstr>
      <vt:lpstr>Python                vs              C/C++/Fortran</vt:lpstr>
      <vt:lpstr>What is Python good at?</vt:lpstr>
      <vt:lpstr>What is Python good at?</vt:lpstr>
      <vt:lpstr>What is Python good for?</vt:lpstr>
      <vt:lpstr>Interesting (if not indispensable) Python modules</vt:lpstr>
      <vt:lpstr>MPacts </vt:lpstr>
      <vt:lpstr>What is Python good at?</vt:lpstr>
      <vt:lpstr>PowerPoint Presentation</vt:lpstr>
      <vt:lpstr>NumPy example</vt:lpstr>
      <vt:lpstr> </vt:lpstr>
      <vt:lpstr>Options to improve performance</vt:lpstr>
      <vt:lpstr>numba  numba.pydata.org</vt:lpstr>
      <vt:lpstr>Options to improve performance</vt:lpstr>
      <vt:lpstr>cython cython.org</vt:lpstr>
      <vt:lpstr>Numba vs Cython</vt:lpstr>
      <vt:lpstr>the right question is perhaps not</vt:lpstr>
      <vt:lpstr>but</vt:lpstr>
      <vt:lpstr>Options to improve performance</vt:lpstr>
      <vt:lpstr>Build your own Python modules from Fortran/C/C++ code</vt:lpstr>
      <vt:lpstr>Options to improve performance</vt:lpstr>
      <vt:lpstr>Fortran? C? C++?</vt:lpstr>
      <vt:lpstr>Fortran? C? C++?</vt:lpstr>
      <vt:lpstr>Fortran? C? C++?</vt:lpstr>
      <vt:lpstr>Fortran? C? C++?</vt:lpstr>
      <vt:lpstr>Fortran? C? C++?</vt:lpstr>
      <vt:lpstr>Fortran? C? C++?</vt:lpstr>
      <vt:lpstr>PowerPoint Presentation</vt:lpstr>
      <vt:lpstr>Enters micc</vt:lpstr>
      <vt:lpstr>use case 1 - Diabatix</vt:lpstr>
      <vt:lpstr>use case 2 VIPUN medical</vt:lpstr>
      <vt:lpstr>use case 3: a bio-informatics PhD project</vt:lpstr>
      <vt:lpstr>PowerPoint Presentation</vt:lpstr>
      <vt:lpstr>(research) code  development strategy: Principle 1</vt:lpstr>
      <vt:lpstr>(research) code  development strategy: Principle 2</vt:lpstr>
      <vt:lpstr>(research) code  development strategy: Principle 3</vt:lpstr>
      <vt:lpstr>(research) code  development strategy: Principle 4</vt:lpstr>
      <vt:lpstr>(research) code  development strategy: Principle 5</vt:lpstr>
      <vt:lpstr>(research) code  development strategy: Principle 6</vt:lpstr>
      <vt:lpstr>(research) code development strategy: some missing ingredients</vt:lpstr>
      <vt:lpstr>PowerPoint Presentation</vt:lpstr>
    </vt:vector>
  </TitlesOfParts>
  <Company>UHasselt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AL-TEKREETI Rafal</dc:creator>
  <cp:lastModifiedBy>Engelbert Tijskens</cp:lastModifiedBy>
  <cp:revision>215</cp:revision>
  <dcterms:created xsi:type="dcterms:W3CDTF">2018-06-21T07:15:36Z</dcterms:created>
  <dcterms:modified xsi:type="dcterms:W3CDTF">2021-03-18T06:53:24Z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0x010100C4DA64B02A9E3B4AB9490F0C2BB82744</vt:lpwstr>
  </property>
  <property fmtid="{D5CDD505-2E9C-101B-9397-08002B2CF9AE}" pid="3" name="_dlc_DocIdItemGuid">
    <vt:lpwstr>a7adcd33-12c5-4b42-9835-de2cb8652093</vt:lpwstr>
  </property>
</Properties>
</file>